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61" r:id="rId2"/>
    <p:sldMasterId id="2147483662" r:id="rId3"/>
  </p:sldMasterIdLst>
  <p:notesMasterIdLst>
    <p:notesMasterId r:id="rId58"/>
  </p:notesMasterIdLst>
  <p:sldIdLst>
    <p:sldId id="256" r:id="rId4"/>
    <p:sldId id="257" r:id="rId5"/>
    <p:sldId id="258" r:id="rId6"/>
    <p:sldId id="259" r:id="rId7"/>
    <p:sldId id="260" r:id="rId8"/>
    <p:sldId id="261" r:id="rId9"/>
    <p:sldId id="262" r:id="rId10"/>
    <p:sldId id="263" r:id="rId11"/>
    <p:sldId id="309"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38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a:p>
        </p:txBody>
      </p:sp>
    </p:spTree>
    <p:extLst>
      <p:ext uri="{BB962C8B-B14F-4D97-AF65-F5344CB8AC3E}">
        <p14:creationId xmlns:p14="http://schemas.microsoft.com/office/powerpoint/2010/main" val="188047694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strike="noStrike" cap="none">
                <a:solidFill>
                  <a:srgbClr val="000000"/>
                </a:solidFill>
                <a:latin typeface="Arial"/>
                <a:ea typeface="Arial"/>
                <a:cs typeface="Arial"/>
                <a:sym typeface="Arial"/>
              </a:rPr>
              <a:t>1</a:t>
            </a:fld>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 name="Google Shape;83;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5569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11</a:t>
            </a:fld>
            <a:endParaRPr/>
          </a:p>
        </p:txBody>
      </p:sp>
      <p:sp>
        <p:nvSpPr>
          <p:cNvPr id="192" name="Google Shape;19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3" name="Google Shape;193;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035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12</a:t>
            </a:fld>
            <a:endParaRPr/>
          </a:p>
        </p:txBody>
      </p:sp>
      <p:sp>
        <p:nvSpPr>
          <p:cNvPr id="202" name="Google Shape;20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 name="Google Shape;203;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9314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13</a:t>
            </a:fld>
            <a:endParaRPr/>
          </a:p>
        </p:txBody>
      </p:sp>
      <p:sp>
        <p:nvSpPr>
          <p:cNvPr id="212" name="Google Shape;212;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3320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14</a:t>
            </a:fld>
            <a:endParaRPr/>
          </a:p>
        </p:txBody>
      </p:sp>
      <p:sp>
        <p:nvSpPr>
          <p:cNvPr id="222" name="Google Shape;222;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3" name="Google Shape;223;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0004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15</a:t>
            </a:fld>
            <a:endParaRPr/>
          </a:p>
        </p:txBody>
      </p:sp>
      <p:sp>
        <p:nvSpPr>
          <p:cNvPr id="233" name="Google Shape;233;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784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244" name="Google Shape;244;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5" name="Google Shape;245;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585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254" name="Google Shape;254;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5" name="Google Shape;255;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953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269" name="Google Shape;269;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0" name="Google Shape;270;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636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277" name="Google Shape;277;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8" name="Google Shape;278;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2357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291" name="Google Shape;291;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2" name="Google Shape;292;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357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 name="Google Shape;9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03011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21</a:t>
            </a:fld>
            <a:endParaRPr/>
          </a:p>
        </p:txBody>
      </p:sp>
      <p:sp>
        <p:nvSpPr>
          <p:cNvPr id="299" name="Google Shape;299;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0" name="Google Shape;300;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2689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22</a:t>
            </a:fld>
            <a:endParaRPr/>
          </a:p>
        </p:txBody>
      </p:sp>
      <p:sp>
        <p:nvSpPr>
          <p:cNvPr id="309" name="Google Shape;309;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0" name="Google Shape;310;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3952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23</a:t>
            </a:fld>
            <a:endParaRPr/>
          </a:p>
        </p:txBody>
      </p:sp>
      <p:sp>
        <p:nvSpPr>
          <p:cNvPr id="319" name="Google Shape;319;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0" name="Google Shape;320;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0538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24</a:t>
            </a:fld>
            <a:endParaRPr/>
          </a:p>
        </p:txBody>
      </p:sp>
      <p:sp>
        <p:nvSpPr>
          <p:cNvPr id="329" name="Google Shape;329;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0" name="Google Shape;330;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4314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25</a:t>
            </a:fld>
            <a:endParaRPr/>
          </a:p>
        </p:txBody>
      </p:sp>
      <p:sp>
        <p:nvSpPr>
          <p:cNvPr id="339" name="Google Shape;339;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0" name="Google Shape;340;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716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0" name="Google Shape;350;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308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364" name="Google Shape;364;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5" name="Google Shape;365;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83227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2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379" name="Google Shape;379;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0" name="Google Shape;380;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49471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389" name="Google Shape;389;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0" name="Google Shape;390;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0888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404" name="Google Shape;404;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5" name="Google Shape;405;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2102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200"/>
              <a:buFont typeface="Arial"/>
              <a:buNone/>
            </a:pPr>
            <a:r>
              <a:rPr lang="en-US" sz="3200" b="1" i="1" u="none">
                <a:solidFill>
                  <a:schemeClr val="dk1"/>
                </a:solidFill>
                <a:latin typeface="Arial"/>
                <a:ea typeface="Arial"/>
                <a:cs typeface="Arial"/>
                <a:sym typeface="Arial"/>
              </a:rPr>
              <a:t>19.#</a:t>
            </a:r>
            <a:endParaRPr/>
          </a:p>
        </p:txBody>
      </p:sp>
      <p:sp>
        <p:nvSpPr>
          <p:cNvPr id="108" name="Google Shape;10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 name="Google Shape;109;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924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414" name="Google Shape;414;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5" name="Google Shape;415;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1686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422" name="Google Shape;422;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3" name="Google Shape;423;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8802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33</a:t>
            </a:fld>
            <a:endParaRPr/>
          </a:p>
        </p:txBody>
      </p:sp>
      <p:sp>
        <p:nvSpPr>
          <p:cNvPr id="437" name="Google Shape;437;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8" name="Google Shape;438;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36722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3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34</a:t>
            </a:fld>
            <a:endParaRPr/>
          </a:p>
        </p:txBody>
      </p:sp>
      <p:sp>
        <p:nvSpPr>
          <p:cNvPr id="448" name="Google Shape;448;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9" name="Google Shape;449;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66447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3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458" name="Google Shape;458;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9" name="Google Shape;459;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18753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3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481" name="Google Shape;481;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2" name="Google Shape;482;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605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3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37</a:t>
            </a:fld>
            <a:endParaRPr/>
          </a:p>
        </p:txBody>
      </p:sp>
      <p:sp>
        <p:nvSpPr>
          <p:cNvPr id="496" name="Google Shape;496;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7" name="Google Shape;497;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42741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3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506" name="Google Shape;50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7" name="Google Shape;507;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61900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3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516" name="Google Shape;516;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7" name="Google Shape;517;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1447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3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526" name="Google Shape;526;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7" name="Google Shape;527;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3508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200"/>
              <a:buFont typeface="Arial"/>
              <a:buNone/>
            </a:pPr>
            <a:r>
              <a:rPr lang="en-US" sz="3200" b="1" i="1" u="none">
                <a:solidFill>
                  <a:schemeClr val="dk1"/>
                </a:solidFill>
                <a:latin typeface="Arial"/>
                <a:ea typeface="Arial"/>
                <a:cs typeface="Arial"/>
                <a:sym typeface="Arial"/>
              </a:rPr>
              <a:t>19.#</a:t>
            </a:r>
            <a:endParaRPr/>
          </a:p>
        </p:txBody>
      </p:sp>
      <p:sp>
        <p:nvSpPr>
          <p:cNvPr id="124" name="Google Shape;12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706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4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541" name="Google Shape;541;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2" name="Google Shape;542;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53566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4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549" name="Google Shape;549;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0" name="Google Shape;550;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270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4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564" name="Google Shape;564;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5" name="Google Shape;565;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29805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4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572" name="Google Shape;572;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3" name="Google Shape;573;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99137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4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587" name="Google Shape;587;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8" name="Google Shape;588;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8603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4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604" name="Google Shape;604;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5" name="Google Shape;605;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80184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4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47</a:t>
            </a:fld>
            <a:endParaRPr/>
          </a:p>
        </p:txBody>
      </p:sp>
      <p:sp>
        <p:nvSpPr>
          <p:cNvPr id="612" name="Google Shape;612;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3" name="Google Shape;613;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5365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4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623" name="Google Shape;623;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4" name="Google Shape;624;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91135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4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49</a:t>
            </a:fld>
            <a:endParaRPr/>
          </a:p>
        </p:txBody>
      </p:sp>
      <p:sp>
        <p:nvSpPr>
          <p:cNvPr id="631" name="Google Shape;631;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2" name="Google Shape;632;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09997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4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642" name="Google Shape;642;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3" name="Google Shape;643;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29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139" name="Google Shape;13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0" name="Google Shape;140;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63512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5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650" name="Google Shape;650;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1" name="Google Shape;651;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2900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5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661" name="Google Shape;661;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2" name="Google Shape;662;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7961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5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676" name="Google Shape;676;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7" name="Google Shape;677;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97670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5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686" name="Google Shape;686;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7" name="Google Shape;687;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0419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149" name="Google Shape;149;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0" name="Google Shape;150;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219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157" name="Google Shape;157;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 name="Google Shape;158;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780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172" name="Google Shape;17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3" name="Google Shape;173;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298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19.#</a:t>
            </a:r>
            <a:endParaRPr/>
          </a:p>
        </p:txBody>
      </p:sp>
      <p:sp>
        <p:nvSpPr>
          <p:cNvPr id="183" name="Google Shape;18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4" name="Google Shape;184;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1876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19.</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52" name="Google Shape;52;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53" name="Google Shape;53;p1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19.</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19.</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a:off x="990600" y="1676400"/>
            <a:ext cx="7772400" cy="146208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76" name="Google Shape;76;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marR="0" lvl="0" algn="ctr" rtl="0">
              <a:spcBef>
                <a:spcPts val="640"/>
              </a:spcBef>
              <a:spcAft>
                <a:spcPts val="0"/>
              </a:spcAft>
              <a:buClr>
                <a:schemeClr val="folHlink"/>
              </a:buClr>
              <a:buSzPts val="1920"/>
              <a:buFont typeface="Noto Sans Symbols"/>
              <a:buNone/>
              <a:defRPr sz="3200" b="0" i="0" u="none" strike="noStrike" cap="none">
                <a:solidFill>
                  <a:schemeClr val="dk1"/>
                </a:solidFill>
                <a:latin typeface="Tahoma"/>
                <a:ea typeface="Tahoma"/>
                <a:cs typeface="Tahoma"/>
                <a:sym typeface="Tahoma"/>
              </a:defRPr>
            </a:lvl1pPr>
            <a:lvl2pPr marR="0" lvl="1"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R="0" lvl="2"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R="0" lvl="3"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R="0" lvl="4"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R="0" lvl="5"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R="0" lvl="6"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R="0" lvl="7"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R="0" lvl="8"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77" name="Google Shape;77;p15"/>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5" name="Google Shape;15;p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16" name="Google Shape;16;p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19.</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9" name="Google Shape;19;p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0" name="Google Shape;20;p4"/>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19.</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3" name="Google Shape;23;p5"/>
          <p:cNvSpPr>
            <a:spLocks noGrp="1"/>
          </p:cNvSpPr>
          <p:nvPr>
            <p:ph type="pic" idx="2"/>
          </p:nvPr>
        </p:nvSpPr>
        <p:spPr>
          <a:xfrm>
            <a:off x="1792288" y="612775"/>
            <a:ext cx="5486400" cy="4114800"/>
          </a:xfrm>
          <a:prstGeom prst="rect">
            <a:avLst/>
          </a:prstGeom>
          <a:noFill/>
          <a:ln>
            <a:noFill/>
          </a:ln>
        </p:spPr>
      </p:sp>
      <p:sp>
        <p:nvSpPr>
          <p:cNvPr id="24" name="Google Shape;24;p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25" name="Google Shape;25;p5"/>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19.</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8" name="Google Shape;28;p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9" name="Google Shape;29;p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30" name="Google Shape;30;p6"/>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19.</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3" name="Google Shape;33;p7"/>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19.</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6" name="Google Shape;36;p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37" name="Google Shape;37;p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38" name="Google Shape;38;p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39" name="Google Shape;39;p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40" name="Google Shape;40;p8"/>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19.</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3" name="Google Shape;43;p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44" name="Google Shape;44;p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45" name="Google Shape;45;p9"/>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19.</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8" name="Google Shape;48;p1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00"/>
              </a:spcBef>
              <a:spcAft>
                <a:spcPts val="0"/>
              </a:spcAft>
              <a:buClr>
                <a:schemeClr val="folHlink"/>
              </a:buClr>
              <a:buSzPts val="1200"/>
              <a:buFont typeface="Noto Sans Symbols"/>
              <a:buNone/>
              <a:defRPr sz="2000" b="0" i="0" u="none" strike="noStrike" cap="none">
                <a:solidFill>
                  <a:schemeClr val="dk1"/>
                </a:solidFill>
                <a:latin typeface="Tahoma"/>
                <a:ea typeface="Tahoma"/>
                <a:cs typeface="Tahoma"/>
                <a:sym typeface="Tahoma"/>
              </a:defRPr>
            </a:lvl1pPr>
            <a:lvl2pPr marL="914400" marR="0" lvl="1" indent="-228600" algn="l" rtl="0">
              <a:spcBef>
                <a:spcPts val="360"/>
              </a:spcBef>
              <a:spcAft>
                <a:spcPts val="0"/>
              </a:spcAft>
              <a:buClr>
                <a:schemeClr val="hlink"/>
              </a:buClr>
              <a:buSzPts val="990"/>
              <a:buFont typeface="Noto Sans Symbols"/>
              <a:buNone/>
              <a:defRPr sz="1800" b="0" i="0" u="none" strike="noStrike" cap="none">
                <a:solidFill>
                  <a:schemeClr val="dk1"/>
                </a:solidFill>
                <a:latin typeface="Tahoma"/>
                <a:ea typeface="Tahoma"/>
                <a:cs typeface="Tahoma"/>
                <a:sym typeface="Tahoma"/>
              </a:defRPr>
            </a:lvl2pPr>
            <a:lvl3pPr marL="1371600" marR="0" lvl="2" indent="-228600" algn="l" rtl="0">
              <a:spcBef>
                <a:spcPts val="320"/>
              </a:spcBef>
              <a:spcAft>
                <a:spcPts val="0"/>
              </a:spcAft>
              <a:buClr>
                <a:schemeClr val="folHlink"/>
              </a:buClr>
              <a:buSzPts val="800"/>
              <a:buFont typeface="Noto Sans Symbols"/>
              <a:buNone/>
              <a:defRPr sz="1600" b="0" i="0" u="none" strike="noStrike" cap="none">
                <a:solidFill>
                  <a:schemeClr val="dk1"/>
                </a:solidFill>
                <a:latin typeface="Tahoma"/>
                <a:ea typeface="Tahoma"/>
                <a:cs typeface="Tahoma"/>
                <a:sym typeface="Tahoma"/>
              </a:defRPr>
            </a:lvl3pPr>
            <a:lvl4pPr marL="1828800" marR="0" lvl="3" indent="-228600" algn="l" rtl="0">
              <a:spcBef>
                <a:spcPts val="280"/>
              </a:spcBef>
              <a:spcAft>
                <a:spcPts val="0"/>
              </a:spcAft>
              <a:buClr>
                <a:schemeClr val="accent2"/>
              </a:buClr>
              <a:buSzPts val="770"/>
              <a:buFont typeface="Noto Sans Symbols"/>
              <a:buNone/>
              <a:defRPr sz="1400" b="0" i="0" u="none" strike="noStrike" cap="none">
                <a:solidFill>
                  <a:schemeClr val="dk1"/>
                </a:solidFill>
                <a:latin typeface="Tahoma"/>
                <a:ea typeface="Tahoma"/>
                <a:cs typeface="Tahoma"/>
                <a:sym typeface="Tahoma"/>
              </a:defRPr>
            </a:lvl4pPr>
            <a:lvl5pPr marL="2286000" marR="0" lvl="4"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5pPr>
            <a:lvl6pPr marL="2743200" marR="0" lvl="5"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6pPr>
            <a:lvl7pPr marL="3200400" marR="0" lvl="6"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7pPr>
            <a:lvl8pPr marL="3657600" marR="0" lvl="7"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8pPr>
            <a:lvl9pPr marL="4114800" marR="0" lvl="8"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9pPr>
          </a:lstStyle>
          <a:p>
            <a:endParaRPr/>
          </a:p>
        </p:txBody>
      </p:sp>
      <p:sp>
        <p:nvSpPr>
          <p:cNvPr id="49" name="Google Shape;49;p10"/>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19.</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19.</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19.</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5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
        <p:cNvGrpSpPr/>
        <p:nvPr/>
      </p:nvGrpSpPr>
      <p:grpSpPr>
        <a:xfrm>
          <a:off x="0" y="0"/>
          <a:ext cx="0" cy="0"/>
          <a:chOff x="0" y="0"/>
          <a:chExt cx="0" cy="0"/>
        </a:xfrm>
      </p:grpSpPr>
      <p:grpSp>
        <p:nvGrpSpPr>
          <p:cNvPr id="59" name="Google Shape;59;p14"/>
          <p:cNvGrpSpPr/>
          <p:nvPr/>
        </p:nvGrpSpPr>
        <p:grpSpPr>
          <a:xfrm>
            <a:off x="0" y="2438400"/>
            <a:ext cx="9009062" cy="1052512"/>
            <a:chOff x="0" y="1536"/>
            <a:chExt cx="5675" cy="663"/>
          </a:xfrm>
        </p:grpSpPr>
        <p:grpSp>
          <p:nvGrpSpPr>
            <p:cNvPr id="60" name="Google Shape;60;p14"/>
            <p:cNvGrpSpPr/>
            <p:nvPr/>
          </p:nvGrpSpPr>
          <p:grpSpPr>
            <a:xfrm>
              <a:off x="185" y="1604"/>
              <a:ext cx="449" cy="299"/>
              <a:chOff x="720" y="336"/>
              <a:chExt cx="624" cy="432"/>
            </a:xfrm>
          </p:grpSpPr>
          <p:sp>
            <p:nvSpPr>
              <p:cNvPr id="61" name="Google Shape;61;p14"/>
              <p:cNvSpPr txBox="1"/>
              <p:nvPr/>
            </p:nvSpPr>
            <p:spPr>
              <a:xfrm>
                <a:off x="720" y="336"/>
                <a:ext cx="384" cy="43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 name="Google Shape;62;p14"/>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grpSp>
          <p:nvGrpSpPr>
            <p:cNvPr id="63" name="Google Shape;63;p14"/>
            <p:cNvGrpSpPr/>
            <p:nvPr/>
          </p:nvGrpSpPr>
          <p:grpSpPr>
            <a:xfrm>
              <a:off x="263" y="1870"/>
              <a:ext cx="466" cy="299"/>
              <a:chOff x="912" y="2640"/>
              <a:chExt cx="672" cy="432"/>
            </a:xfrm>
          </p:grpSpPr>
          <p:sp>
            <p:nvSpPr>
              <p:cNvPr id="64" name="Google Shape;64;p14"/>
              <p:cNvSpPr txBox="1"/>
              <p:nvPr/>
            </p:nvSpPr>
            <p:spPr>
              <a:xfrm>
                <a:off x="912" y="2640"/>
                <a:ext cx="384" cy="43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5" name="Google Shape;65;p14"/>
              <p:cNvSpPr txBox="1"/>
              <p:nvPr/>
            </p:nvSpPr>
            <p:spPr>
              <a:xfrm>
                <a:off x="1248" y="2640"/>
                <a:ext cx="336" cy="43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6" name="Google Shape;66;p14"/>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 name="Google Shape;67;p14"/>
            <p:cNvSpPr txBox="1"/>
            <p:nvPr/>
          </p:nvSpPr>
          <p:spPr>
            <a:xfrm>
              <a:off x="400" y="1536"/>
              <a:ext cx="20" cy="663"/>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8" name="Google Shape;68;p14"/>
            <p:cNvSpPr txBox="1"/>
            <p:nvPr/>
          </p:nvSpPr>
          <p:spPr>
            <a:xfrm rot="10800000" flipH="1">
              <a:off x="199" y="2054"/>
              <a:ext cx="5476" cy="35"/>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9" name="Google Shape;69;p14"/>
          <p:cNvSpPr txBox="1"/>
          <p:nvPr/>
        </p:nvSpPr>
        <p:spPr>
          <a:xfrm>
            <a:off x="0" y="6553200"/>
            <a:ext cx="220980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McGraw-Hill</a:t>
            </a:r>
            <a:endParaRPr/>
          </a:p>
        </p:txBody>
      </p:sp>
      <p:sp>
        <p:nvSpPr>
          <p:cNvPr id="70" name="Google Shape;70;p14"/>
          <p:cNvSpPr txBox="1"/>
          <p:nvPr/>
        </p:nvSpPr>
        <p:spPr>
          <a:xfrm>
            <a:off x="4572000" y="6553200"/>
            <a:ext cx="4572000" cy="304800"/>
          </a:xfrm>
          <a:prstGeom prst="rect">
            <a:avLst/>
          </a:prstGeom>
          <a:noFill/>
          <a:ln>
            <a:noFill/>
          </a:ln>
        </p:spPr>
        <p:txBody>
          <a:bodyPr spcFirstLastPara="1" wrap="square" lIns="91425" tIns="45700" rIns="91425" bIns="45700" anchor="t" anchorCtr="0">
            <a:spAutoFit/>
          </a:bodyPr>
          <a:lstStyle/>
          <a:p>
            <a:pPr marL="0" marR="0" lvl="0" indent="-88900" algn="r" rtl="0">
              <a:lnSpc>
                <a:spcPct val="100000"/>
              </a:lnSpc>
              <a:spcBef>
                <a:spcPts val="0"/>
              </a:spcBef>
              <a:spcAft>
                <a:spcPts val="0"/>
              </a:spcAft>
              <a:buClr>
                <a:schemeClr val="dk1"/>
              </a:buClr>
              <a:buSzPts val="1400"/>
              <a:buFont typeface="Arial"/>
              <a:buChar char="©"/>
            </a:pPr>
            <a:r>
              <a:rPr lang="en-US" sz="1400" b="0" i="0" u="none">
                <a:solidFill>
                  <a:schemeClr val="dk1"/>
                </a:solidFill>
                <a:latin typeface="Arial"/>
                <a:ea typeface="Arial"/>
                <a:cs typeface="Arial"/>
                <a:sym typeface="Arial"/>
              </a:rPr>
              <a:t>The McGraw-Hill Companies, Inc., 2000</a:t>
            </a:r>
            <a:endParaRPr/>
          </a:p>
        </p:txBody>
      </p:sp>
      <p:sp>
        <p:nvSpPr>
          <p:cNvPr id="71" name="Google Shape;71;p14"/>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2" name="Google Shape;72;p14"/>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3" name="Google Shape;73;p14"/>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6" descr="brandinglogo"/>
          <p:cNvPicPr preferRelativeResize="0"/>
          <p:nvPr/>
        </p:nvPicPr>
        <p:blipFill rotWithShape="1">
          <a:blip r:embed="rId3">
            <a:alphaModFix/>
          </a:blip>
          <a:srcRect/>
          <a:stretch/>
        </p:blipFill>
        <p:spPr>
          <a:xfrm>
            <a:off x="0" y="0"/>
            <a:ext cx="9144000" cy="533400"/>
          </a:xfrm>
          <a:prstGeom prst="rect">
            <a:avLst/>
          </a:prstGeom>
          <a:noFill/>
          <a:ln>
            <a:noFill/>
          </a:ln>
        </p:spPr>
      </p:pic>
      <p:sp>
        <p:nvSpPr>
          <p:cNvPr id="86" name="Google Shape;86;p16"/>
          <p:cNvSpPr txBox="1"/>
          <p:nvPr/>
        </p:nvSpPr>
        <p:spPr>
          <a:xfrm>
            <a:off x="187325" y="1524000"/>
            <a:ext cx="4156075" cy="8239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4800"/>
              <a:buFont typeface="Times"/>
              <a:buNone/>
            </a:pPr>
            <a:r>
              <a:rPr lang="en-US" sz="4800" b="1" i="1" u="none" strike="noStrike" cap="none">
                <a:solidFill>
                  <a:srgbClr val="FF0000"/>
                </a:solidFill>
                <a:latin typeface="Times"/>
                <a:ea typeface="Times"/>
                <a:cs typeface="Times"/>
                <a:sym typeface="Times"/>
              </a:rPr>
              <a:t>Chapter 19</a:t>
            </a:r>
            <a:endParaRPr/>
          </a:p>
        </p:txBody>
      </p:sp>
      <p:pic>
        <p:nvPicPr>
          <p:cNvPr id="87" name="Google Shape;87;p16"/>
          <p:cNvPicPr preferRelativeResize="0"/>
          <p:nvPr/>
        </p:nvPicPr>
        <p:blipFill rotWithShape="1">
          <a:blip r:embed="rId4">
            <a:alphaModFix/>
          </a:blip>
          <a:srcRect/>
          <a:stretch/>
        </p:blipFill>
        <p:spPr>
          <a:xfrm>
            <a:off x="4419600" y="762000"/>
            <a:ext cx="4470400" cy="5765800"/>
          </a:xfrm>
          <a:prstGeom prst="rect">
            <a:avLst/>
          </a:prstGeom>
          <a:noFill/>
          <a:ln>
            <a:noFill/>
          </a:ln>
        </p:spPr>
      </p:pic>
      <p:sp>
        <p:nvSpPr>
          <p:cNvPr id="88" name="Google Shape;88;p16"/>
          <p:cNvSpPr txBox="1"/>
          <p:nvPr/>
        </p:nvSpPr>
        <p:spPr>
          <a:xfrm>
            <a:off x="339725" y="2949575"/>
            <a:ext cx="4156075" cy="23082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Network</a:t>
            </a:r>
            <a:endParaRPr/>
          </a:p>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  Layer</a:t>
            </a:r>
            <a:endParaRPr/>
          </a:p>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Protocols</a:t>
            </a:r>
            <a:endParaRPr/>
          </a:p>
        </p:txBody>
      </p:sp>
      <p:sp>
        <p:nvSpPr>
          <p:cNvPr id="89" name="Google Shape;89;p16"/>
          <p:cNvSpPr txBox="1"/>
          <p:nvPr/>
        </p:nvSpPr>
        <p:spPr>
          <a:xfrm>
            <a:off x="0" y="6604000"/>
            <a:ext cx="9144000" cy="254000"/>
          </a:xfrm>
          <a:prstGeom prst="rect">
            <a:avLst/>
          </a:prstGeom>
          <a:noFill/>
          <a:ln>
            <a:noFill/>
          </a:ln>
        </p:spPr>
        <p:txBody>
          <a:bodyPr spcFirstLastPara="1" wrap="square" lIns="102825" tIns="51400" rIns="102825" bIns="51400"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Copyright © The McGraw-Hill Companies, Inc. Permission required for reproduction or display.</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10</a:t>
            </a:fld>
            <a:endParaRPr/>
          </a:p>
        </p:txBody>
      </p:sp>
      <p:sp>
        <p:nvSpPr>
          <p:cNvPr id="187" name="Google Shape;187;p24"/>
          <p:cNvSpPr txBox="1"/>
          <p:nvPr/>
        </p:nvSpPr>
        <p:spPr>
          <a:xfrm>
            <a:off x="152400" y="136525"/>
            <a:ext cx="8153400" cy="701675"/>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19.3:  </a:t>
            </a:r>
            <a:r>
              <a:rPr lang="en-US" sz="2000" b="1" i="1" u="none">
                <a:solidFill>
                  <a:schemeClr val="dk1"/>
                </a:solidFill>
                <a:latin typeface="Times"/>
                <a:ea typeface="Times"/>
                <a:cs typeface="Times"/>
                <a:sym typeface="Times"/>
              </a:rPr>
              <a:t> Multiplexing and demultiplexing using the value of  </a:t>
            </a:r>
            <a:endParaRPr/>
          </a:p>
          <a:p>
            <a:pPr marL="0" marR="0" lvl="0" indent="0" algn="l" rtl="0">
              <a:lnSpc>
                <a:spcPct val="100000"/>
              </a:lnSpc>
              <a:spcBef>
                <a:spcPts val="0"/>
              </a:spcBef>
              <a:spcAft>
                <a:spcPts val="0"/>
              </a:spcAft>
              <a:buClr>
                <a:schemeClr val="dk1"/>
              </a:buClr>
              <a:buSzPts val="2000"/>
              <a:buFont typeface="Times"/>
              <a:buNone/>
            </a:pPr>
            <a:r>
              <a:rPr lang="en-US" sz="2000" b="1" i="1" u="none">
                <a:solidFill>
                  <a:schemeClr val="dk1"/>
                </a:solidFill>
                <a:latin typeface="Times"/>
                <a:ea typeface="Times"/>
                <a:cs typeface="Times"/>
                <a:sym typeface="Times"/>
              </a:rPr>
              <a:t>                        the protocol field</a:t>
            </a:r>
            <a:endParaRPr/>
          </a:p>
        </p:txBody>
      </p:sp>
      <p:pic>
        <p:nvPicPr>
          <p:cNvPr id="188" name="Google Shape;188;p24"/>
          <p:cNvPicPr preferRelativeResize="0"/>
          <p:nvPr/>
        </p:nvPicPr>
        <p:blipFill rotWithShape="1">
          <a:blip r:embed="rId3">
            <a:alphaModFix/>
          </a:blip>
          <a:srcRect/>
          <a:stretch/>
        </p:blipFill>
        <p:spPr>
          <a:xfrm>
            <a:off x="685800" y="2971800"/>
            <a:ext cx="6759575" cy="3155950"/>
          </a:xfrm>
          <a:prstGeom prst="rect">
            <a:avLst/>
          </a:prstGeom>
          <a:noFill/>
          <a:ln>
            <a:noFill/>
          </a:ln>
        </p:spPr>
      </p:pic>
      <p:pic>
        <p:nvPicPr>
          <p:cNvPr id="189" name="Google Shape;189;p24"/>
          <p:cNvPicPr preferRelativeResize="0"/>
          <p:nvPr/>
        </p:nvPicPr>
        <p:blipFill rotWithShape="1">
          <a:blip r:embed="rId4">
            <a:alphaModFix/>
          </a:blip>
          <a:srcRect/>
          <a:stretch/>
        </p:blipFill>
        <p:spPr>
          <a:xfrm>
            <a:off x="3352800" y="1143000"/>
            <a:ext cx="2206625" cy="12811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5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9"/>
                                        </p:tgtEl>
                                        <p:attrNameLst>
                                          <p:attrName>style.visibility</p:attrName>
                                        </p:attrNameLst>
                                      </p:cBhvr>
                                      <p:to>
                                        <p:strVal val="visible"/>
                                      </p:to>
                                    </p:set>
                                    <p:animEffect transition="in" filter="fade">
                                      <p:cBhvr>
                                        <p:cTn id="12" dur="20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5"/>
          <p:cNvSpPr txBox="1"/>
          <p:nvPr/>
        </p:nvSpPr>
        <p:spPr>
          <a:xfrm>
            <a:off x="76200" y="679450"/>
            <a:ext cx="8839200" cy="39354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An IPv4 packet has arrived with the first 8 bits as (01000010)</a:t>
            </a:r>
            <a:r>
              <a:rPr lang="en-US" sz="2800" b="0" i="0" u="none" baseline="-25000">
                <a:solidFill>
                  <a:schemeClr val="dk1"/>
                </a:solidFill>
                <a:latin typeface="Times New Roman"/>
                <a:ea typeface="Times New Roman"/>
                <a:cs typeface="Times New Roman"/>
                <a:sym typeface="Times New Roman"/>
              </a:rPr>
              <a:t>2</a:t>
            </a:r>
            <a:r>
              <a:rPr lang="en-US" sz="2800" b="0" i="0" u="none">
                <a:solidFill>
                  <a:schemeClr val="dk1"/>
                </a:solidFill>
                <a:latin typeface="Times New Roman"/>
                <a:ea typeface="Times New Roman"/>
                <a:cs typeface="Times New Roman"/>
                <a:sym typeface="Times New Roman"/>
              </a:rPr>
              <a:t> The receiver discards the packet. Why?.</a:t>
            </a:r>
            <a:endParaRPr/>
          </a:p>
          <a:p>
            <a:pPr marL="0" marR="0" lvl="0" indent="0" algn="just" rtl="0">
              <a:lnSpc>
                <a:spcPct val="100000"/>
              </a:lnSpc>
              <a:spcBef>
                <a:spcPts val="0"/>
              </a:spcBef>
              <a:spcAft>
                <a:spcPts val="0"/>
              </a:spcAft>
              <a:buClr>
                <a:schemeClr val="dk1"/>
              </a:buClr>
              <a:buSzPts val="2800"/>
              <a:buFont typeface="Arial"/>
              <a:buNone/>
            </a:pPr>
            <a:endParaRPr sz="2800" b="0" i="0" u="none">
              <a:solidFill>
                <a:srgbClr val="FF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There is an error in this packet. The 4 leftmost bits (0100)</a:t>
            </a:r>
            <a:r>
              <a:rPr lang="en-US" sz="2800" b="0" i="0" u="none" baseline="-25000">
                <a:solidFill>
                  <a:schemeClr val="dk1"/>
                </a:solidFill>
                <a:latin typeface="Times New Roman"/>
                <a:ea typeface="Times New Roman"/>
                <a:cs typeface="Times New Roman"/>
                <a:sym typeface="Times New Roman"/>
              </a:rPr>
              <a:t>2</a:t>
            </a:r>
            <a:r>
              <a:rPr lang="en-US" sz="2800" b="0" i="0" u="none">
                <a:solidFill>
                  <a:schemeClr val="dk1"/>
                </a:solidFill>
                <a:latin typeface="Times New Roman"/>
                <a:ea typeface="Times New Roman"/>
                <a:cs typeface="Times New Roman"/>
                <a:sym typeface="Times New Roman"/>
              </a:rPr>
              <a:t> show the version, which is correct. The next 4 bits (0010)</a:t>
            </a:r>
            <a:r>
              <a:rPr lang="en-US" sz="2800" b="0" i="0" u="none" baseline="-25000">
                <a:solidFill>
                  <a:schemeClr val="dk1"/>
                </a:solidFill>
                <a:latin typeface="Times New Roman"/>
                <a:ea typeface="Times New Roman"/>
                <a:cs typeface="Times New Roman"/>
                <a:sym typeface="Times New Roman"/>
              </a:rPr>
              <a:t>2</a:t>
            </a:r>
            <a:r>
              <a:rPr lang="en-US" sz="2800" b="0" i="0" u="none">
                <a:solidFill>
                  <a:schemeClr val="dk1"/>
                </a:solidFill>
                <a:latin typeface="Times New Roman"/>
                <a:ea typeface="Times New Roman"/>
                <a:cs typeface="Times New Roman"/>
                <a:sym typeface="Times New Roman"/>
              </a:rPr>
              <a:t> show an invalid header length (2 × 4 = 8). The minimum number of bytes in the header must be 20. The packet has been corrupted in transmission.</a:t>
            </a:r>
            <a:endParaRPr/>
          </a:p>
        </p:txBody>
      </p:sp>
      <p:grpSp>
        <p:nvGrpSpPr>
          <p:cNvPr id="196" name="Google Shape;196;p25"/>
          <p:cNvGrpSpPr/>
          <p:nvPr/>
        </p:nvGrpSpPr>
        <p:grpSpPr>
          <a:xfrm>
            <a:off x="0" y="0"/>
            <a:ext cx="9144000" cy="609600"/>
            <a:chOff x="0" y="2448"/>
            <a:chExt cx="5760" cy="384"/>
          </a:xfrm>
        </p:grpSpPr>
        <p:sp>
          <p:nvSpPr>
            <p:cNvPr id="197" name="Google Shape;197;p25"/>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8" name="Google Shape;198;p25"/>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19.1</a:t>
              </a:r>
              <a:endParaRPr/>
            </a:p>
          </p:txBody>
        </p:sp>
      </p:grpSp>
      <p:sp>
        <p:nvSpPr>
          <p:cNvPr id="199" name="Google Shape;199;p2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11</a:t>
            </a:fld>
            <a:endParaRPr/>
          </a:p>
        </p:txBody>
      </p:sp>
      <p:sp>
        <p:nvSpPr>
          <p:cNvPr id="2" name="TextBox 1"/>
          <p:cNvSpPr txBox="1"/>
          <p:nvPr/>
        </p:nvSpPr>
        <p:spPr>
          <a:xfrm>
            <a:off x="110706" y="1621766"/>
            <a:ext cx="7917552" cy="369332"/>
          </a:xfrm>
          <a:prstGeom prst="rect">
            <a:avLst/>
          </a:prstGeom>
          <a:noFill/>
        </p:spPr>
        <p:txBody>
          <a:bodyPr wrap="none" rtlCol="0">
            <a:spAutoFit/>
          </a:bodyPr>
          <a:lstStyle/>
          <a:p>
            <a:r>
              <a:rPr lang="en-US" sz="1800" dirty="0" smtClean="0"/>
              <a:t>First 4 are version next </a:t>
            </a:r>
            <a:r>
              <a:rPr lang="en-US" sz="1800" smtClean="0"/>
              <a:t>4 value </a:t>
            </a:r>
            <a:r>
              <a:rPr lang="en-US" sz="1800" dirty="0" smtClean="0"/>
              <a:t>is </a:t>
            </a:r>
            <a:r>
              <a:rPr lang="en-US" sz="1800" smtClean="0"/>
              <a:t>2  </a:t>
            </a:r>
            <a:r>
              <a:rPr lang="en-US" sz="1800" dirty="0" smtClean="0"/>
              <a:t>but min HLEN length is 6 so it is wrong </a:t>
            </a:r>
            <a:endParaRPr lang="en-IN" sz="18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p:nvPr/>
        </p:nvSpPr>
        <p:spPr>
          <a:xfrm>
            <a:off x="76200" y="679450"/>
            <a:ext cx="8839200" cy="265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In an IPv4 packet, the value of HLEN is (1000)</a:t>
            </a:r>
            <a:r>
              <a:rPr lang="en-US" sz="2800" b="0" i="0" u="none" baseline="-25000">
                <a:solidFill>
                  <a:schemeClr val="dk1"/>
                </a:solidFill>
                <a:latin typeface="Times New Roman"/>
                <a:ea typeface="Times New Roman"/>
                <a:cs typeface="Times New Roman"/>
                <a:sym typeface="Times New Roman"/>
              </a:rPr>
              <a:t>2</a:t>
            </a:r>
            <a:r>
              <a:rPr lang="en-US" sz="2800" b="0" i="0" u="none">
                <a:solidFill>
                  <a:schemeClr val="dk1"/>
                </a:solidFill>
                <a:latin typeface="Times New Roman"/>
                <a:ea typeface="Times New Roman"/>
                <a:cs typeface="Times New Roman"/>
                <a:sym typeface="Times New Roman"/>
              </a:rPr>
              <a:t>. How many bytes of options are being carried by this packet?</a:t>
            </a:r>
            <a:endParaRPr sz="2800" b="0" i="0" u="none">
              <a:solidFill>
                <a:srgbClr val="FF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HLEN value is 8, which means the total number of bytes in the header is 8 × 4, or 32 bytes. The first 20 bytes are the base header, the next 12 bytes are the options.</a:t>
            </a:r>
            <a:endParaRPr/>
          </a:p>
        </p:txBody>
      </p:sp>
      <p:grpSp>
        <p:nvGrpSpPr>
          <p:cNvPr id="206" name="Google Shape;206;p26"/>
          <p:cNvGrpSpPr/>
          <p:nvPr/>
        </p:nvGrpSpPr>
        <p:grpSpPr>
          <a:xfrm>
            <a:off x="0" y="0"/>
            <a:ext cx="9144000" cy="609600"/>
            <a:chOff x="0" y="2448"/>
            <a:chExt cx="5760" cy="384"/>
          </a:xfrm>
        </p:grpSpPr>
        <p:sp>
          <p:nvSpPr>
            <p:cNvPr id="207" name="Google Shape;207;p26"/>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8" name="Google Shape;208;p26"/>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19.2</a:t>
              </a:r>
              <a:endParaRPr/>
            </a:p>
          </p:txBody>
        </p:sp>
      </p:grpSp>
      <p:sp>
        <p:nvSpPr>
          <p:cNvPr id="209" name="Google Shape;209;p2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12</a:t>
            </a:fld>
            <a:endParaRPr/>
          </a:p>
        </p:txBody>
      </p:sp>
      <p:sp>
        <p:nvSpPr>
          <p:cNvPr id="2" name="TextBox 1"/>
          <p:cNvSpPr txBox="1"/>
          <p:nvPr/>
        </p:nvSpPr>
        <p:spPr>
          <a:xfrm>
            <a:off x="603849" y="3656013"/>
            <a:ext cx="4467890" cy="646331"/>
          </a:xfrm>
          <a:prstGeom prst="rect">
            <a:avLst/>
          </a:prstGeom>
          <a:noFill/>
        </p:spPr>
        <p:txBody>
          <a:bodyPr wrap="none" rtlCol="0">
            <a:spAutoFit/>
          </a:bodyPr>
          <a:lstStyle/>
          <a:p>
            <a:r>
              <a:rPr lang="en-US" sz="1800" dirty="0" smtClean="0"/>
              <a:t>1000=8 so HLEN min length is 5 so 8-5=3</a:t>
            </a:r>
          </a:p>
          <a:p>
            <a:r>
              <a:rPr lang="en-US" sz="1800" dirty="0" smtClean="0"/>
              <a:t>So optional is 3*4bit=12 bytes</a:t>
            </a:r>
            <a:endParaRPr lang="en-IN" sz="18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7"/>
          <p:cNvSpPr txBox="1"/>
          <p:nvPr/>
        </p:nvSpPr>
        <p:spPr>
          <a:xfrm>
            <a:off x="76200" y="698500"/>
            <a:ext cx="8839200" cy="39354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In an IPv4 packet, the value of HLEN is 5, and the value of the total length field is (0028)</a:t>
            </a:r>
            <a:r>
              <a:rPr lang="en-US" sz="2800" b="0" i="0" u="none" baseline="-25000" dirty="0">
                <a:solidFill>
                  <a:schemeClr val="dk1"/>
                </a:solidFill>
                <a:latin typeface="Times New Roman"/>
                <a:ea typeface="Times New Roman"/>
                <a:cs typeface="Times New Roman"/>
                <a:sym typeface="Times New Roman"/>
              </a:rPr>
              <a:t>16</a:t>
            </a:r>
            <a:r>
              <a:rPr lang="en-US" sz="2800" b="0" i="0" u="none" dirty="0">
                <a:solidFill>
                  <a:schemeClr val="dk1"/>
                </a:solidFill>
                <a:latin typeface="Times New Roman"/>
                <a:ea typeface="Times New Roman"/>
                <a:cs typeface="Times New Roman"/>
                <a:sym typeface="Times New Roman"/>
              </a:rPr>
              <a:t>. How many bytes of data are being carried by this packet?</a:t>
            </a:r>
            <a:endParaRPr sz="2800" b="0" i="0" u="none" dirty="0">
              <a:solidFill>
                <a:srgbClr val="FF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Arial"/>
              <a:buNone/>
            </a:pPr>
            <a:endParaRPr sz="2800" b="1" i="0" u="none" dirty="0">
              <a:solidFill>
                <a:srgbClr val="FF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FF0000"/>
              </a:buClr>
              <a:buSzPts val="2800"/>
              <a:buFont typeface="Times New Roman"/>
              <a:buNone/>
            </a:pPr>
            <a:r>
              <a:rPr lang="en-US" sz="2800" b="1" i="0" u="none" dirty="0">
                <a:solidFill>
                  <a:srgbClr val="FF0000"/>
                </a:solidFill>
                <a:latin typeface="Times New Roman"/>
                <a:ea typeface="Times New Roman"/>
                <a:cs typeface="Times New Roman"/>
                <a:sym typeface="Times New Roman"/>
              </a:rPr>
              <a:t>Solution</a:t>
            </a:r>
            <a:endParaRPr dirty="0"/>
          </a:p>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The HLEN value is 5, which means the total number of bytes in the header is 5 × 4, or 20 bytes (no options). The total length is (0028)</a:t>
            </a:r>
            <a:r>
              <a:rPr lang="en-US" sz="2800" b="0" i="0" u="none" baseline="-25000" dirty="0">
                <a:solidFill>
                  <a:schemeClr val="dk1"/>
                </a:solidFill>
                <a:latin typeface="Times New Roman"/>
                <a:ea typeface="Times New Roman"/>
                <a:cs typeface="Times New Roman"/>
                <a:sym typeface="Times New Roman"/>
              </a:rPr>
              <a:t>16</a:t>
            </a:r>
            <a:r>
              <a:rPr lang="en-US" sz="2800" b="0" i="0" u="none" dirty="0">
                <a:solidFill>
                  <a:schemeClr val="dk1"/>
                </a:solidFill>
                <a:latin typeface="Times New Roman"/>
                <a:ea typeface="Times New Roman"/>
                <a:cs typeface="Times New Roman"/>
                <a:sym typeface="Times New Roman"/>
              </a:rPr>
              <a:t> or 40 bytes, which means the packet is carrying 20 bytes of data (40 − </a:t>
            </a:r>
            <a:r>
              <a:rPr lang="en-US" sz="2800" b="0" i="0" u="none" dirty="0" smtClean="0">
                <a:solidFill>
                  <a:schemeClr val="dk1"/>
                </a:solidFill>
                <a:latin typeface="Times New Roman"/>
                <a:ea typeface="Times New Roman"/>
                <a:cs typeface="Times New Roman"/>
                <a:sym typeface="Times New Roman"/>
              </a:rPr>
              <a:t>20)=20</a:t>
            </a:r>
            <a:endParaRPr dirty="0"/>
          </a:p>
        </p:txBody>
      </p:sp>
      <p:grpSp>
        <p:nvGrpSpPr>
          <p:cNvPr id="216" name="Google Shape;216;p27"/>
          <p:cNvGrpSpPr/>
          <p:nvPr/>
        </p:nvGrpSpPr>
        <p:grpSpPr>
          <a:xfrm>
            <a:off x="0" y="0"/>
            <a:ext cx="9144000" cy="609600"/>
            <a:chOff x="0" y="2448"/>
            <a:chExt cx="5760" cy="384"/>
          </a:xfrm>
        </p:grpSpPr>
        <p:sp>
          <p:nvSpPr>
            <p:cNvPr id="217" name="Google Shape;217;p27"/>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8" name="Google Shape;218;p27"/>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19.3</a:t>
              </a:r>
              <a:endParaRPr/>
            </a:p>
          </p:txBody>
        </p:sp>
      </p:grpSp>
      <p:sp>
        <p:nvSpPr>
          <p:cNvPr id="219" name="Google Shape;219;p2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13</a:t>
            </a:fld>
            <a:endParaRPr/>
          </a:p>
        </p:txBody>
      </p:sp>
      <p:sp>
        <p:nvSpPr>
          <p:cNvPr id="2" name="TextBox 1"/>
          <p:cNvSpPr txBox="1"/>
          <p:nvPr/>
        </p:nvSpPr>
        <p:spPr>
          <a:xfrm>
            <a:off x="4830792" y="1794294"/>
            <a:ext cx="2698175" cy="646331"/>
          </a:xfrm>
          <a:prstGeom prst="rect">
            <a:avLst/>
          </a:prstGeom>
          <a:noFill/>
        </p:spPr>
        <p:txBody>
          <a:bodyPr wrap="none" rtlCol="0">
            <a:spAutoFit/>
          </a:bodyPr>
          <a:lstStyle/>
          <a:p>
            <a:r>
              <a:rPr lang="en-US" sz="1800" dirty="0" smtClean="0"/>
              <a:t>16</a:t>
            </a:r>
            <a:r>
              <a:rPr lang="en-US" sz="1800" baseline="30000" dirty="0" smtClean="0"/>
              <a:t>1 </a:t>
            </a:r>
            <a:r>
              <a:rPr lang="en-US" sz="1800" dirty="0" smtClean="0"/>
              <a:t>* 2+16</a:t>
            </a:r>
            <a:r>
              <a:rPr lang="en-US" sz="1800" baseline="30000" dirty="0" smtClean="0"/>
              <a:t>0 </a:t>
            </a:r>
            <a:r>
              <a:rPr lang="en-US" sz="1800" dirty="0" smtClean="0"/>
              <a:t>* 8=32+8=40</a:t>
            </a:r>
          </a:p>
          <a:p>
            <a:r>
              <a:rPr lang="en-US" sz="1800" dirty="0" smtClean="0"/>
              <a:t>So total length=40 bytes</a:t>
            </a:r>
            <a:endParaRPr lang="en-IN" sz="18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8"/>
          <p:cNvSpPr txBox="1"/>
          <p:nvPr/>
        </p:nvSpPr>
        <p:spPr>
          <a:xfrm>
            <a:off x="76200" y="679450"/>
            <a:ext cx="8839200" cy="56435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An IPv4 packet has arrived with the first few hexadecimal digits as shown.</a:t>
            </a:r>
            <a:endParaRPr/>
          </a:p>
          <a:p>
            <a:pPr marL="0" marR="0" lvl="0" indent="0" algn="just" rtl="0">
              <a:lnSpc>
                <a:spcPct val="100000"/>
              </a:lnSpc>
              <a:spcBef>
                <a:spcPts val="0"/>
              </a:spcBef>
              <a:spcAft>
                <a:spcPts val="0"/>
              </a:spcAft>
              <a:buClr>
                <a:schemeClr val="dk1"/>
              </a:buClr>
              <a:buSzPts val="2800"/>
              <a:buFont typeface="Arial"/>
              <a:buNone/>
            </a:pPr>
            <a:endParaRPr sz="2800" b="0" i="0" u="none">
              <a:solidFill>
                <a:srgbClr val="FF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Arial"/>
              <a:buNone/>
            </a:pPr>
            <a:endParaRPr sz="2800" b="0" i="0" u="none">
              <a:solidFill>
                <a:srgbClr val="FF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How many hops can this packet travel before being dropped? The data belong to what upper-layer protocol?</a:t>
            </a:r>
            <a:endParaRPr/>
          </a:p>
          <a:p>
            <a:pPr marL="0" marR="0" lvl="0" indent="0" algn="just" rtl="0">
              <a:lnSpc>
                <a:spcPct val="100000"/>
              </a:lnSpc>
              <a:spcBef>
                <a:spcPts val="0"/>
              </a:spcBef>
              <a:spcAft>
                <a:spcPts val="0"/>
              </a:spcAft>
              <a:buClr>
                <a:schemeClr val="dk1"/>
              </a:buClr>
              <a:buSzPts val="2800"/>
              <a:buFont typeface="Arial"/>
              <a:buNone/>
            </a:pPr>
            <a:endParaRPr sz="2800" b="0" i="0" u="none">
              <a:solidFill>
                <a:srgbClr val="FF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To find the time-to-live field, we skip 8 bytes (16 hexadecimal digits). The time-to-live field is the ninth byte, which is (01)</a:t>
            </a:r>
            <a:r>
              <a:rPr lang="en-US" sz="2800" b="0" i="0" u="none" baseline="-25000">
                <a:solidFill>
                  <a:schemeClr val="dk1"/>
                </a:solidFill>
                <a:latin typeface="Times New Roman"/>
                <a:ea typeface="Times New Roman"/>
                <a:cs typeface="Times New Roman"/>
                <a:sym typeface="Times New Roman"/>
              </a:rPr>
              <a:t>16</a:t>
            </a:r>
            <a:r>
              <a:rPr lang="en-US" sz="2800" b="0" i="0" u="none">
                <a:solidFill>
                  <a:schemeClr val="dk1"/>
                </a:solidFill>
                <a:latin typeface="Times New Roman"/>
                <a:ea typeface="Times New Roman"/>
                <a:cs typeface="Times New Roman"/>
                <a:sym typeface="Times New Roman"/>
              </a:rPr>
              <a:t>. This means the packet can travel only one hop. The protocol field is the next byte (02)</a:t>
            </a:r>
            <a:r>
              <a:rPr lang="en-US" sz="2800" b="0" i="0" u="none" baseline="-25000">
                <a:solidFill>
                  <a:schemeClr val="dk1"/>
                </a:solidFill>
                <a:latin typeface="Times New Roman"/>
                <a:ea typeface="Times New Roman"/>
                <a:cs typeface="Times New Roman"/>
                <a:sym typeface="Times New Roman"/>
              </a:rPr>
              <a:t>16</a:t>
            </a:r>
            <a:r>
              <a:rPr lang="en-US" sz="2800" b="0" i="0" u="none">
                <a:solidFill>
                  <a:schemeClr val="dk1"/>
                </a:solidFill>
                <a:latin typeface="Times New Roman"/>
                <a:ea typeface="Times New Roman"/>
                <a:cs typeface="Times New Roman"/>
                <a:sym typeface="Times New Roman"/>
              </a:rPr>
              <a:t>, which means that the upper-layer protocol is IGMP.</a:t>
            </a:r>
            <a:endParaRPr/>
          </a:p>
        </p:txBody>
      </p:sp>
      <p:grpSp>
        <p:nvGrpSpPr>
          <p:cNvPr id="226" name="Google Shape;226;p28"/>
          <p:cNvGrpSpPr/>
          <p:nvPr/>
        </p:nvGrpSpPr>
        <p:grpSpPr>
          <a:xfrm>
            <a:off x="0" y="0"/>
            <a:ext cx="9144000" cy="609600"/>
            <a:chOff x="0" y="2448"/>
            <a:chExt cx="5760" cy="384"/>
          </a:xfrm>
        </p:grpSpPr>
        <p:sp>
          <p:nvSpPr>
            <p:cNvPr id="227" name="Google Shape;227;p28"/>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28" name="Google Shape;228;p28"/>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19.4</a:t>
              </a:r>
              <a:endParaRPr/>
            </a:p>
          </p:txBody>
        </p:sp>
      </p:grpSp>
      <p:pic>
        <p:nvPicPr>
          <p:cNvPr id="229" name="Google Shape;229;p28"/>
          <p:cNvPicPr preferRelativeResize="0"/>
          <p:nvPr/>
        </p:nvPicPr>
        <p:blipFill rotWithShape="1">
          <a:blip r:embed="rId3">
            <a:alphaModFix/>
          </a:blip>
          <a:srcRect/>
          <a:stretch/>
        </p:blipFill>
        <p:spPr>
          <a:xfrm>
            <a:off x="1936750" y="1600200"/>
            <a:ext cx="4921250" cy="839787"/>
          </a:xfrm>
          <a:prstGeom prst="rect">
            <a:avLst/>
          </a:prstGeom>
          <a:noFill/>
          <a:ln>
            <a:noFill/>
          </a:ln>
        </p:spPr>
      </p:pic>
      <p:sp>
        <p:nvSpPr>
          <p:cNvPr id="230" name="Google Shape;230;p2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14</a:t>
            </a:fld>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9"/>
          <p:cNvSpPr txBox="1"/>
          <p:nvPr/>
        </p:nvSpPr>
        <p:spPr>
          <a:xfrm>
            <a:off x="76200" y="679450"/>
            <a:ext cx="8839200" cy="35083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Figure 19.4 shows an example of a checksum calculation for an IPv4 header without options. The header is divided into 16-bit sections. All the sections are added and the sum is complemented after wrapping the leftmost digit. The result is inserted in the checksum field.</a:t>
            </a:r>
            <a:endParaRPr/>
          </a:p>
          <a:p>
            <a:pPr marL="0" marR="0" lvl="0" indent="0" algn="just" rtl="0">
              <a:lnSpc>
                <a:spcPct val="100000"/>
              </a:lnSpc>
              <a:spcBef>
                <a:spcPts val="0"/>
              </a:spcBef>
              <a:spcAft>
                <a:spcPts val="0"/>
              </a:spcAft>
              <a:buClr>
                <a:schemeClr val="dk1"/>
              </a:buClr>
              <a:buSzPts val="2800"/>
              <a:buFont typeface="Arial"/>
              <a:buNone/>
            </a:pPr>
            <a:endParaRPr sz="2800" b="0" i="0" u="none">
              <a:solidFill>
                <a:srgbClr val="FF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Note that the calculation of wrapped sum and checksum can also be done as follows in hexadecimal:</a:t>
            </a:r>
            <a:endParaRPr/>
          </a:p>
        </p:txBody>
      </p:sp>
      <p:grpSp>
        <p:nvGrpSpPr>
          <p:cNvPr id="237" name="Google Shape;237;p29"/>
          <p:cNvGrpSpPr/>
          <p:nvPr/>
        </p:nvGrpSpPr>
        <p:grpSpPr>
          <a:xfrm>
            <a:off x="0" y="0"/>
            <a:ext cx="9144000" cy="609600"/>
            <a:chOff x="0" y="2448"/>
            <a:chExt cx="5760" cy="384"/>
          </a:xfrm>
        </p:grpSpPr>
        <p:sp>
          <p:nvSpPr>
            <p:cNvPr id="238" name="Google Shape;238;p29"/>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9" name="Google Shape;239;p29"/>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19.5</a:t>
              </a:r>
              <a:endParaRPr/>
            </a:p>
          </p:txBody>
        </p:sp>
      </p:grpSp>
      <p:pic>
        <p:nvPicPr>
          <p:cNvPr id="240" name="Google Shape;240;p29"/>
          <p:cNvPicPr preferRelativeResize="0"/>
          <p:nvPr/>
        </p:nvPicPr>
        <p:blipFill rotWithShape="1">
          <a:blip r:embed="rId3">
            <a:alphaModFix/>
          </a:blip>
          <a:srcRect/>
          <a:stretch/>
        </p:blipFill>
        <p:spPr>
          <a:xfrm>
            <a:off x="1387475" y="4694237"/>
            <a:ext cx="6080125" cy="1173162"/>
          </a:xfrm>
          <a:prstGeom prst="rect">
            <a:avLst/>
          </a:prstGeom>
          <a:noFill/>
          <a:ln>
            <a:noFill/>
          </a:ln>
        </p:spPr>
      </p:pic>
      <p:sp>
        <p:nvSpPr>
          <p:cNvPr id="241" name="Google Shape;241;p2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15</a:t>
            </a:fld>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16</a:t>
            </a:fld>
            <a:endParaRPr/>
          </a:p>
        </p:txBody>
      </p:sp>
      <p:sp>
        <p:nvSpPr>
          <p:cNvPr id="248" name="Google Shape;248;p30"/>
          <p:cNvSpPr txBox="1"/>
          <p:nvPr/>
        </p:nvSpPr>
        <p:spPr>
          <a:xfrm>
            <a:off x="152400" y="7620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19.4:  </a:t>
            </a:r>
            <a:r>
              <a:rPr lang="en-US" sz="2000" b="1" i="1" u="none">
                <a:solidFill>
                  <a:schemeClr val="dk1"/>
                </a:solidFill>
                <a:latin typeface="Times"/>
                <a:ea typeface="Times"/>
                <a:cs typeface="Times"/>
                <a:sym typeface="Times"/>
              </a:rPr>
              <a:t> </a:t>
            </a:r>
            <a:endParaRPr/>
          </a:p>
        </p:txBody>
      </p:sp>
      <p:pic>
        <p:nvPicPr>
          <p:cNvPr id="249" name="Google Shape;249;p30"/>
          <p:cNvPicPr preferRelativeResize="0"/>
          <p:nvPr/>
        </p:nvPicPr>
        <p:blipFill rotWithShape="1">
          <a:blip r:embed="rId3">
            <a:alphaModFix/>
          </a:blip>
          <a:srcRect/>
          <a:stretch/>
        </p:blipFill>
        <p:spPr>
          <a:xfrm>
            <a:off x="1731962" y="749300"/>
            <a:ext cx="4994275" cy="1720850"/>
          </a:xfrm>
          <a:prstGeom prst="rect">
            <a:avLst/>
          </a:prstGeom>
          <a:noFill/>
          <a:ln>
            <a:noFill/>
          </a:ln>
        </p:spPr>
      </p:pic>
      <p:pic>
        <p:nvPicPr>
          <p:cNvPr id="250" name="Google Shape;250;p30"/>
          <p:cNvPicPr preferRelativeResize="0"/>
          <p:nvPr/>
        </p:nvPicPr>
        <p:blipFill rotWithShape="1">
          <a:blip r:embed="rId4">
            <a:alphaModFix/>
          </a:blip>
          <a:srcRect/>
          <a:stretch/>
        </p:blipFill>
        <p:spPr>
          <a:xfrm>
            <a:off x="1600200" y="2667000"/>
            <a:ext cx="4202112" cy="3798887"/>
          </a:xfrm>
          <a:prstGeom prst="rect">
            <a:avLst/>
          </a:prstGeom>
          <a:noFill/>
          <a:ln>
            <a:noFill/>
          </a:ln>
        </p:spPr>
      </p:pic>
      <p:pic>
        <p:nvPicPr>
          <p:cNvPr id="251" name="Google Shape;251;p30"/>
          <p:cNvPicPr preferRelativeResize="0"/>
          <p:nvPr/>
        </p:nvPicPr>
        <p:blipFill rotWithShape="1">
          <a:blip r:embed="rId5">
            <a:alphaModFix/>
          </a:blip>
          <a:srcRect/>
          <a:stretch/>
        </p:blipFill>
        <p:spPr>
          <a:xfrm>
            <a:off x="5943600" y="1609725"/>
            <a:ext cx="482600" cy="4714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0"/>
                                        </p:tgtEl>
                                        <p:attrNameLst>
                                          <p:attrName>style.visibility</p:attrName>
                                        </p:attrNameLst>
                                      </p:cBhvr>
                                      <p:to>
                                        <p:strVal val="visible"/>
                                      </p:to>
                                    </p:set>
                                    <p:animEffect transition="in" filter="fade">
                                      <p:cBhvr>
                                        <p:cTn id="11" dur="2500"/>
                                        <p:tgtEl>
                                          <p:spTgt spid="25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1"/>
                                        </p:tgtEl>
                                        <p:attrNameLst>
                                          <p:attrName>style.visibility</p:attrName>
                                        </p:attrNameLst>
                                      </p:cBhvr>
                                      <p:to>
                                        <p:strVal val="visible"/>
                                      </p:to>
                                    </p:set>
                                    <p:animEffect transition="in" filter="fade">
                                      <p:cBhvr>
                                        <p:cTn id="16" dur="20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17</a:t>
            </a:fld>
            <a:endParaRPr/>
          </a:p>
        </p:txBody>
      </p:sp>
      <p:sp>
        <p:nvSpPr>
          <p:cNvPr id="258" name="Google Shape;258;p3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9" name="Google Shape;259;p3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0" name="Google Shape;260;p3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1" name="Google Shape;261;p3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2" name="Google Shape;262;p3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3" name="Google Shape;263;p3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4" name="Google Shape;264;p3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5" name="Google Shape;265;p31"/>
          <p:cNvSpPr txBox="1"/>
          <p:nvPr/>
        </p:nvSpPr>
        <p:spPr>
          <a:xfrm>
            <a:off x="1106487" y="0"/>
            <a:ext cx="46291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19.19.2  Fragmentation</a:t>
            </a:r>
            <a:endParaRPr/>
          </a:p>
        </p:txBody>
      </p:sp>
      <p:sp>
        <p:nvSpPr>
          <p:cNvPr id="266" name="Google Shape;266;p31"/>
          <p:cNvSpPr txBox="1"/>
          <p:nvPr/>
        </p:nvSpPr>
        <p:spPr>
          <a:xfrm>
            <a:off x="381000" y="1293812"/>
            <a:ext cx="7924800" cy="52165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A datagram can travel through different networks. Each router </a:t>
            </a:r>
            <a:r>
              <a:rPr lang="en-US" sz="2800" b="1" i="1" u="none" dirty="0" err="1">
                <a:solidFill>
                  <a:schemeClr val="dk1"/>
                </a:solidFill>
                <a:latin typeface="Times New Roman"/>
                <a:ea typeface="Times New Roman"/>
                <a:cs typeface="Times New Roman"/>
                <a:sym typeface="Times New Roman"/>
              </a:rPr>
              <a:t>decapsulates</a:t>
            </a:r>
            <a:r>
              <a:rPr lang="en-US" sz="2800" b="1" i="1" u="none" dirty="0">
                <a:solidFill>
                  <a:schemeClr val="dk1"/>
                </a:solidFill>
                <a:latin typeface="Times New Roman"/>
                <a:ea typeface="Times New Roman"/>
                <a:cs typeface="Times New Roman"/>
                <a:sym typeface="Times New Roman"/>
              </a:rPr>
              <a:t> the IP datagram from the frame it receives, processes it, and then encapsulates it in another frame. </a:t>
            </a:r>
            <a:r>
              <a:rPr lang="en-US" sz="2800" b="1" i="1" u="none" dirty="0">
                <a:solidFill>
                  <a:srgbClr val="00B0F0"/>
                </a:solidFill>
                <a:latin typeface="Times New Roman"/>
                <a:ea typeface="Times New Roman"/>
                <a:cs typeface="Times New Roman"/>
                <a:sym typeface="Times New Roman"/>
              </a:rPr>
              <a:t>The format and size of the received frame depend on the protocol used by the physical network through which the frame has just traveled. The format and size of the sent frame depend on the protocol used by the physical network through which the frame is going to travel. For example, if a router connects a LAN to a WAN, it receives a frame in the LAN format and sends a frame in the WAN format.</a:t>
            </a:r>
            <a:endParaRPr dirty="0">
              <a:solidFill>
                <a:srgbClr val="00B0F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18</a:t>
            </a:fld>
            <a:endParaRPr/>
          </a:p>
        </p:txBody>
      </p:sp>
      <p:sp>
        <p:nvSpPr>
          <p:cNvPr id="273" name="Google Shape;273;p3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19.5:  </a:t>
            </a:r>
            <a:r>
              <a:rPr lang="en-US" sz="2000" b="1" i="1" u="none">
                <a:solidFill>
                  <a:schemeClr val="dk1"/>
                </a:solidFill>
                <a:latin typeface="Times"/>
                <a:ea typeface="Times"/>
                <a:cs typeface="Times"/>
                <a:sym typeface="Times"/>
              </a:rPr>
              <a:t>Maximum transfer unit (MTU)</a:t>
            </a:r>
            <a:endParaRPr/>
          </a:p>
        </p:txBody>
      </p:sp>
      <p:pic>
        <p:nvPicPr>
          <p:cNvPr id="274" name="Google Shape;274;p32"/>
          <p:cNvPicPr preferRelativeResize="0"/>
          <p:nvPr/>
        </p:nvPicPr>
        <p:blipFill rotWithShape="1">
          <a:blip r:embed="rId3">
            <a:alphaModFix/>
          </a:blip>
          <a:srcRect/>
          <a:stretch/>
        </p:blipFill>
        <p:spPr>
          <a:xfrm>
            <a:off x="279400" y="1955800"/>
            <a:ext cx="8255000" cy="2641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animEffect transition="in" filter="fade">
                                      <p:cBhvr>
                                        <p:cTn id="7" dur="500"/>
                                        <p:tgtEl>
                                          <p:spTgt spid="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19</a:t>
            </a:fld>
            <a:endParaRPr/>
          </a:p>
        </p:txBody>
      </p:sp>
      <p:sp>
        <p:nvSpPr>
          <p:cNvPr id="281" name="Google Shape;281;p3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19.6:  </a:t>
            </a:r>
            <a:r>
              <a:rPr lang="en-US" sz="2000" b="1" i="1" u="none">
                <a:solidFill>
                  <a:schemeClr val="dk1"/>
                </a:solidFill>
                <a:latin typeface="Times"/>
                <a:ea typeface="Times"/>
                <a:cs typeface="Times"/>
                <a:sym typeface="Times"/>
              </a:rPr>
              <a:t> Fragmentation example</a:t>
            </a:r>
            <a:endParaRPr/>
          </a:p>
        </p:txBody>
      </p:sp>
      <p:pic>
        <p:nvPicPr>
          <p:cNvPr id="282" name="Google Shape;282;p33"/>
          <p:cNvPicPr preferRelativeResize="0"/>
          <p:nvPr/>
        </p:nvPicPr>
        <p:blipFill rotWithShape="1">
          <a:blip r:embed="rId3">
            <a:alphaModFix/>
          </a:blip>
          <a:srcRect/>
          <a:stretch/>
        </p:blipFill>
        <p:spPr>
          <a:xfrm>
            <a:off x="47625" y="3035300"/>
            <a:ext cx="4219575" cy="1308100"/>
          </a:xfrm>
          <a:prstGeom prst="rect">
            <a:avLst/>
          </a:prstGeom>
          <a:noFill/>
          <a:ln>
            <a:noFill/>
          </a:ln>
        </p:spPr>
      </p:pic>
      <p:pic>
        <p:nvPicPr>
          <p:cNvPr id="283" name="Google Shape;283;p33"/>
          <p:cNvPicPr preferRelativeResize="0"/>
          <p:nvPr/>
        </p:nvPicPr>
        <p:blipFill rotWithShape="1">
          <a:blip r:embed="rId4">
            <a:alphaModFix/>
          </a:blip>
          <a:srcRect/>
          <a:stretch/>
        </p:blipFill>
        <p:spPr>
          <a:xfrm>
            <a:off x="5237162" y="1766887"/>
            <a:ext cx="3360737" cy="650875"/>
          </a:xfrm>
          <a:prstGeom prst="rect">
            <a:avLst/>
          </a:prstGeom>
          <a:noFill/>
          <a:ln>
            <a:noFill/>
          </a:ln>
        </p:spPr>
      </p:pic>
      <p:pic>
        <p:nvPicPr>
          <p:cNvPr id="284" name="Google Shape;284;p33"/>
          <p:cNvPicPr preferRelativeResize="0"/>
          <p:nvPr/>
        </p:nvPicPr>
        <p:blipFill rotWithShape="1">
          <a:blip r:embed="rId5">
            <a:alphaModFix/>
          </a:blip>
          <a:srcRect/>
          <a:stretch/>
        </p:blipFill>
        <p:spPr>
          <a:xfrm>
            <a:off x="5265737" y="3335337"/>
            <a:ext cx="3573462" cy="646112"/>
          </a:xfrm>
          <a:prstGeom prst="rect">
            <a:avLst/>
          </a:prstGeom>
          <a:noFill/>
          <a:ln>
            <a:noFill/>
          </a:ln>
        </p:spPr>
      </p:pic>
      <p:pic>
        <p:nvPicPr>
          <p:cNvPr id="285" name="Google Shape;285;p33"/>
          <p:cNvPicPr preferRelativeResize="0"/>
          <p:nvPr/>
        </p:nvPicPr>
        <p:blipFill rotWithShape="1">
          <a:blip r:embed="rId6">
            <a:alphaModFix/>
          </a:blip>
          <a:srcRect/>
          <a:stretch/>
        </p:blipFill>
        <p:spPr>
          <a:xfrm>
            <a:off x="5286375" y="4899025"/>
            <a:ext cx="3573462" cy="646112"/>
          </a:xfrm>
          <a:prstGeom prst="rect">
            <a:avLst/>
          </a:prstGeom>
          <a:noFill/>
          <a:ln>
            <a:noFill/>
          </a:ln>
        </p:spPr>
      </p:pic>
      <p:cxnSp>
        <p:nvCxnSpPr>
          <p:cNvPr id="286" name="Google Shape;286;p33"/>
          <p:cNvCxnSpPr/>
          <p:nvPr/>
        </p:nvCxnSpPr>
        <p:spPr>
          <a:xfrm>
            <a:off x="3956050" y="3789362"/>
            <a:ext cx="1330325" cy="1109662"/>
          </a:xfrm>
          <a:prstGeom prst="straightConnector1">
            <a:avLst/>
          </a:prstGeom>
          <a:noFill/>
          <a:ln w="38100" cap="flat" cmpd="sng">
            <a:solidFill>
              <a:schemeClr val="dk1"/>
            </a:solidFill>
            <a:prstDash val="solid"/>
            <a:miter lim="800000"/>
            <a:headEnd type="none" w="med" len="med"/>
            <a:tailEnd type="stealth" w="med" len="med"/>
          </a:ln>
        </p:spPr>
      </p:cxnSp>
      <p:cxnSp>
        <p:nvCxnSpPr>
          <p:cNvPr id="287" name="Google Shape;287;p33"/>
          <p:cNvCxnSpPr/>
          <p:nvPr/>
        </p:nvCxnSpPr>
        <p:spPr>
          <a:xfrm rot="10800000" flipH="1">
            <a:off x="3956050" y="2092325"/>
            <a:ext cx="1200150" cy="1108075"/>
          </a:xfrm>
          <a:prstGeom prst="straightConnector1">
            <a:avLst/>
          </a:prstGeom>
          <a:noFill/>
          <a:ln w="38100" cap="flat" cmpd="sng">
            <a:solidFill>
              <a:schemeClr val="dk1"/>
            </a:solidFill>
            <a:prstDash val="solid"/>
            <a:miter lim="800000"/>
            <a:headEnd type="none" w="med" len="med"/>
            <a:tailEnd type="stealth" w="med" len="med"/>
          </a:ln>
        </p:spPr>
      </p:cxnSp>
      <p:cxnSp>
        <p:nvCxnSpPr>
          <p:cNvPr id="288" name="Google Shape;288;p33"/>
          <p:cNvCxnSpPr/>
          <p:nvPr/>
        </p:nvCxnSpPr>
        <p:spPr>
          <a:xfrm>
            <a:off x="3956050" y="3505200"/>
            <a:ext cx="1200150" cy="0"/>
          </a:xfrm>
          <a:prstGeom prst="straightConnector1">
            <a:avLst/>
          </a:prstGeom>
          <a:noFill/>
          <a:ln w="38100" cap="flat" cmpd="sng">
            <a:solidFill>
              <a:schemeClr val="dk1"/>
            </a:solidFill>
            <a:prstDash val="solid"/>
            <a:miter lim="800000"/>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87"/>
                                        </p:tgtEl>
                                        <p:attrNameLst>
                                          <p:attrName>style.visibility</p:attrName>
                                        </p:attrNameLst>
                                      </p:cBhvr>
                                      <p:to>
                                        <p:strVal val="visible"/>
                                      </p:to>
                                    </p:set>
                                    <p:animEffect transition="in" filter="fade">
                                      <p:cBhvr>
                                        <p:cTn id="11" dur="500"/>
                                        <p:tgtEl>
                                          <p:spTgt spid="28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3"/>
                                        </p:tgtEl>
                                        <p:attrNameLst>
                                          <p:attrName>style.visibility</p:attrName>
                                        </p:attrNameLst>
                                      </p:cBhvr>
                                      <p:to>
                                        <p:strVal val="visible"/>
                                      </p:to>
                                    </p:set>
                                    <p:animEffect transition="in" filter="fade">
                                      <p:cBhvr>
                                        <p:cTn id="16" dur="2000"/>
                                        <p:tgtEl>
                                          <p:spTgt spid="28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88"/>
                                        </p:tgtEl>
                                        <p:attrNameLst>
                                          <p:attrName>style.visibility</p:attrName>
                                        </p:attrNameLst>
                                      </p:cBhvr>
                                      <p:to>
                                        <p:strVal val="visible"/>
                                      </p:to>
                                    </p:set>
                                    <p:animEffect transition="in" filter="fade">
                                      <p:cBhvr>
                                        <p:cTn id="21" dur="500"/>
                                        <p:tgtEl>
                                          <p:spTgt spid="28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4"/>
                                        </p:tgtEl>
                                        <p:attrNameLst>
                                          <p:attrName>style.visibility</p:attrName>
                                        </p:attrNameLst>
                                      </p:cBhvr>
                                      <p:to>
                                        <p:strVal val="visible"/>
                                      </p:to>
                                    </p:set>
                                    <p:animEffect transition="in" filter="fade">
                                      <p:cBhvr>
                                        <p:cTn id="26" dur="2000"/>
                                        <p:tgtEl>
                                          <p:spTgt spid="28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6"/>
                                        </p:tgtEl>
                                        <p:attrNameLst>
                                          <p:attrName>style.visibility</p:attrName>
                                        </p:attrNameLst>
                                      </p:cBhvr>
                                      <p:to>
                                        <p:strVal val="visible"/>
                                      </p:to>
                                    </p:set>
                                    <p:animEffect transition="in" filter="fade">
                                      <p:cBhvr>
                                        <p:cTn id="31" dur="500"/>
                                        <p:tgtEl>
                                          <p:spTgt spid="28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85"/>
                                        </p:tgtEl>
                                        <p:attrNameLst>
                                          <p:attrName>style.visibility</p:attrName>
                                        </p:attrNameLst>
                                      </p:cBhvr>
                                      <p:to>
                                        <p:strVal val="visible"/>
                                      </p:to>
                                    </p:set>
                                    <p:animEffect transition="in" filter="fade">
                                      <p:cBhvr>
                                        <p:cTn id="36" dur="20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6" name="Google Shape;96;p1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7" name="Google Shape;97;p1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8" name="Google Shape;98;p1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9" name="Google Shape;99;p1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0" name="Google Shape;100;p1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1" name="Google Shape;101;p1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2" name="Google Shape;102;p17"/>
          <p:cNvSpPr txBox="1"/>
          <p:nvPr/>
        </p:nvSpPr>
        <p:spPr>
          <a:xfrm>
            <a:off x="1066800" y="-76200"/>
            <a:ext cx="418623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4: Outline</a:t>
            </a:r>
            <a:endParaRPr/>
          </a:p>
        </p:txBody>
      </p:sp>
      <p:sp>
        <p:nvSpPr>
          <p:cNvPr id="103" name="Google Shape;103;p17"/>
          <p:cNvSpPr txBox="1"/>
          <p:nvPr/>
        </p:nvSpPr>
        <p:spPr>
          <a:xfrm>
            <a:off x="152400" y="1371600"/>
            <a:ext cx="8153400" cy="1143000"/>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19.1  </a:t>
            </a:r>
            <a:r>
              <a:rPr lang="en-US" sz="3200" b="1" i="1" u="none">
                <a:solidFill>
                  <a:srgbClr val="3366FF"/>
                </a:solidFill>
                <a:latin typeface="Times"/>
                <a:ea typeface="Times"/>
                <a:cs typeface="Times"/>
                <a:sym typeface="Times"/>
              </a:rPr>
              <a:t>IPv4</a:t>
            </a:r>
            <a:endParaRPr/>
          </a:p>
          <a:p>
            <a:pPr marL="0" marR="0" lvl="0" indent="0" algn="l" rtl="0">
              <a:lnSpc>
                <a:spcPct val="200000"/>
              </a:lnSpc>
              <a:spcBef>
                <a:spcPts val="0"/>
              </a:spcBef>
              <a:spcAft>
                <a:spcPts val="0"/>
              </a:spcAft>
              <a:buClr>
                <a:srgbClr val="3366FF"/>
              </a:buClr>
              <a:buSzPts val="3200"/>
              <a:buFont typeface="Times"/>
              <a:buNone/>
            </a:pPr>
            <a:r>
              <a:rPr lang="en-US" sz="3200" b="1" i="1" u="none">
                <a:solidFill>
                  <a:srgbClr val="3366FF"/>
                </a:solidFill>
                <a:latin typeface="Times"/>
                <a:ea typeface="Times"/>
                <a:cs typeface="Times"/>
                <a:sym typeface="Times"/>
              </a:rPr>
              <a:t> </a:t>
            </a:r>
            <a:endParaRPr sz="2400" b="1" i="1" u="none">
              <a:solidFill>
                <a:srgbClr val="FF0000"/>
              </a:solidFill>
              <a:latin typeface="Times"/>
              <a:ea typeface="Times"/>
              <a:cs typeface="Times"/>
              <a:sym typeface="Times"/>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Times"/>
              <a:ea typeface="Times"/>
              <a:cs typeface="Times"/>
              <a:sym typeface="Times"/>
            </a:endParaRPr>
          </a:p>
          <a:p>
            <a:pPr marL="0" marR="0" lvl="0" indent="0" algn="just" rtl="0">
              <a:lnSpc>
                <a:spcPct val="150000"/>
              </a:lnSpc>
              <a:spcBef>
                <a:spcPts val="1200"/>
              </a:spcBef>
              <a:spcAft>
                <a:spcPts val="0"/>
              </a:spcAft>
              <a:buClr>
                <a:srgbClr val="FF0000"/>
              </a:buClr>
              <a:buSzPts val="2400"/>
              <a:buFont typeface="Palatino"/>
              <a:buNone/>
            </a:pPr>
            <a:r>
              <a:rPr lang="en-US" sz="2400" b="1" i="0" u="none">
                <a:solidFill>
                  <a:srgbClr val="FF0000"/>
                </a:solidFill>
                <a:latin typeface="Palatino"/>
                <a:ea typeface="Palatino"/>
                <a:cs typeface="Palatino"/>
                <a:sym typeface="Palatino"/>
              </a:rPr>
              <a:t/>
            </a:r>
            <a:br>
              <a:rPr lang="en-US" sz="2400" b="1" i="0" u="none">
                <a:solidFill>
                  <a:srgbClr val="FF0000"/>
                </a:solidFill>
                <a:latin typeface="Palatino"/>
                <a:ea typeface="Palatino"/>
                <a:cs typeface="Palatino"/>
                <a:sym typeface="Palatino"/>
              </a:rPr>
            </a:br>
            <a:endParaRPr/>
          </a:p>
        </p:txBody>
      </p:sp>
      <p:sp>
        <p:nvSpPr>
          <p:cNvPr id="104" name="Google Shape;104;p17"/>
          <p:cNvSpPr txBox="1"/>
          <p:nvPr/>
        </p:nvSpPr>
        <p:spPr>
          <a:xfrm>
            <a:off x="152400" y="2743200"/>
            <a:ext cx="8153400" cy="1143000"/>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19.2  </a:t>
            </a:r>
            <a:r>
              <a:rPr lang="en-US" sz="3200" b="1" i="1" u="none">
                <a:solidFill>
                  <a:srgbClr val="3366FF"/>
                </a:solidFill>
                <a:latin typeface="Times"/>
                <a:ea typeface="Times"/>
                <a:cs typeface="Times"/>
                <a:sym typeface="Times"/>
              </a:rPr>
              <a:t>ICMPv4</a:t>
            </a:r>
            <a:endParaRPr/>
          </a:p>
          <a:p>
            <a:pPr marL="0" marR="0" lvl="0" indent="0" algn="l" rtl="0">
              <a:lnSpc>
                <a:spcPct val="200000"/>
              </a:lnSpc>
              <a:spcBef>
                <a:spcPts val="0"/>
              </a:spcBef>
              <a:spcAft>
                <a:spcPts val="0"/>
              </a:spcAft>
              <a:buClr>
                <a:srgbClr val="3366FF"/>
              </a:buClr>
              <a:buSzPts val="3200"/>
              <a:buFont typeface="Times"/>
              <a:buNone/>
            </a:pPr>
            <a:r>
              <a:rPr lang="en-US" sz="3200" b="1" i="1" u="none">
                <a:solidFill>
                  <a:srgbClr val="3366FF"/>
                </a:solidFill>
                <a:latin typeface="Times"/>
                <a:ea typeface="Times"/>
                <a:cs typeface="Times"/>
                <a:sym typeface="Times"/>
              </a:rPr>
              <a:t> </a:t>
            </a:r>
            <a:endParaRPr sz="2400" b="1" i="1" u="none">
              <a:solidFill>
                <a:srgbClr val="FF0000"/>
              </a:solidFill>
              <a:latin typeface="Times"/>
              <a:ea typeface="Times"/>
              <a:cs typeface="Times"/>
              <a:sym typeface="Times"/>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Times"/>
              <a:ea typeface="Times"/>
              <a:cs typeface="Times"/>
              <a:sym typeface="Times"/>
            </a:endParaRPr>
          </a:p>
          <a:p>
            <a:pPr marL="0" marR="0" lvl="0" indent="0" algn="just" rtl="0">
              <a:lnSpc>
                <a:spcPct val="150000"/>
              </a:lnSpc>
              <a:spcBef>
                <a:spcPts val="1200"/>
              </a:spcBef>
              <a:spcAft>
                <a:spcPts val="0"/>
              </a:spcAft>
              <a:buClr>
                <a:srgbClr val="FF0000"/>
              </a:buClr>
              <a:buSzPts val="2400"/>
              <a:buFont typeface="Palatino"/>
              <a:buNone/>
            </a:pPr>
            <a:r>
              <a:rPr lang="en-US" sz="2400" b="1" i="0" u="none">
                <a:solidFill>
                  <a:srgbClr val="FF0000"/>
                </a:solidFill>
                <a:latin typeface="Palatino"/>
                <a:ea typeface="Palatino"/>
                <a:cs typeface="Palatino"/>
                <a:sym typeface="Palatino"/>
              </a:rPr>
              <a:t/>
            </a:r>
            <a:br>
              <a:rPr lang="en-US" sz="2400" b="1" i="0" u="none">
                <a:solidFill>
                  <a:srgbClr val="FF0000"/>
                </a:solidFill>
                <a:latin typeface="Palatino"/>
                <a:ea typeface="Palatino"/>
                <a:cs typeface="Palatino"/>
                <a:sym typeface="Palatino"/>
              </a:rPr>
            </a:br>
            <a:endParaRPr/>
          </a:p>
        </p:txBody>
      </p:sp>
      <p:sp>
        <p:nvSpPr>
          <p:cNvPr id="105" name="Google Shape;105;p17"/>
          <p:cNvSpPr txBox="1"/>
          <p:nvPr/>
        </p:nvSpPr>
        <p:spPr>
          <a:xfrm>
            <a:off x="228600" y="4038600"/>
            <a:ext cx="8153400" cy="1143000"/>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19.3  </a:t>
            </a:r>
            <a:r>
              <a:rPr lang="en-US" sz="3200" b="1" i="1" u="none">
                <a:solidFill>
                  <a:srgbClr val="3366FF"/>
                </a:solidFill>
                <a:latin typeface="Times"/>
                <a:ea typeface="Times"/>
                <a:cs typeface="Times"/>
                <a:sym typeface="Times"/>
              </a:rPr>
              <a:t>Mobile IP</a:t>
            </a:r>
            <a:endParaRPr/>
          </a:p>
          <a:p>
            <a:pPr marL="0" marR="0" lvl="0" indent="0" algn="l" rtl="0">
              <a:lnSpc>
                <a:spcPct val="200000"/>
              </a:lnSpc>
              <a:spcBef>
                <a:spcPts val="0"/>
              </a:spcBef>
              <a:spcAft>
                <a:spcPts val="0"/>
              </a:spcAft>
              <a:buClr>
                <a:srgbClr val="3366FF"/>
              </a:buClr>
              <a:buSzPts val="3200"/>
              <a:buFont typeface="Times"/>
              <a:buNone/>
            </a:pPr>
            <a:r>
              <a:rPr lang="en-US" sz="3200" b="1" i="1" u="none">
                <a:solidFill>
                  <a:srgbClr val="3366FF"/>
                </a:solidFill>
                <a:latin typeface="Times"/>
                <a:ea typeface="Times"/>
                <a:cs typeface="Times"/>
                <a:sym typeface="Times"/>
              </a:rPr>
              <a:t> </a:t>
            </a:r>
            <a:endParaRPr sz="2400" b="1" i="1" u="none">
              <a:solidFill>
                <a:srgbClr val="FF0000"/>
              </a:solidFill>
              <a:latin typeface="Times"/>
              <a:ea typeface="Times"/>
              <a:cs typeface="Times"/>
              <a:sym typeface="Times"/>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Times"/>
              <a:ea typeface="Times"/>
              <a:cs typeface="Times"/>
              <a:sym typeface="Times"/>
            </a:endParaRPr>
          </a:p>
          <a:p>
            <a:pPr marL="0" marR="0" lvl="0" indent="0" algn="just" rtl="0">
              <a:lnSpc>
                <a:spcPct val="150000"/>
              </a:lnSpc>
              <a:spcBef>
                <a:spcPts val="1200"/>
              </a:spcBef>
              <a:spcAft>
                <a:spcPts val="0"/>
              </a:spcAft>
              <a:buClr>
                <a:srgbClr val="FF0000"/>
              </a:buClr>
              <a:buSzPts val="2400"/>
              <a:buFont typeface="Palatino"/>
              <a:buNone/>
            </a:pPr>
            <a:r>
              <a:rPr lang="en-US" sz="2400" b="1" i="0" u="none">
                <a:solidFill>
                  <a:srgbClr val="FF0000"/>
                </a:solidFill>
                <a:latin typeface="Palatino"/>
                <a:ea typeface="Palatino"/>
                <a:cs typeface="Palatino"/>
                <a:sym typeface="Palatino"/>
              </a:rPr>
              <a:t/>
            </a:r>
            <a:br>
              <a:rPr lang="en-US" sz="2400" b="1" i="0" u="none">
                <a:solidFill>
                  <a:srgbClr val="FF0000"/>
                </a:solidFill>
                <a:latin typeface="Palatino"/>
                <a:ea typeface="Palatino"/>
                <a:cs typeface="Palatino"/>
                <a:sym typeface="Palatino"/>
              </a:rPr>
            </a:b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5"/>
                                        </p:tgtEl>
                                        <p:attrNameLst>
                                          <p:attrName>style.visibility</p:attrName>
                                        </p:attrNameLst>
                                      </p:cBhvr>
                                      <p:to>
                                        <p:strVal val="visible"/>
                                      </p:to>
                                    </p:set>
                                    <p:animEffect transition="in" filter="fade">
                                      <p:cBhvr>
                                        <p:cTn id="17" dur="2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20</a:t>
            </a:fld>
            <a:endParaRPr/>
          </a:p>
        </p:txBody>
      </p:sp>
      <p:sp>
        <p:nvSpPr>
          <p:cNvPr id="295" name="Google Shape;295;p3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19.7:  </a:t>
            </a:r>
            <a:r>
              <a:rPr lang="en-US" sz="2000" b="1" i="1" u="none">
                <a:solidFill>
                  <a:schemeClr val="dk1"/>
                </a:solidFill>
                <a:latin typeface="Times"/>
                <a:ea typeface="Times"/>
                <a:cs typeface="Times"/>
                <a:sym typeface="Times"/>
              </a:rPr>
              <a:t>Detailed fragmentation example</a:t>
            </a:r>
            <a:endParaRPr/>
          </a:p>
        </p:txBody>
      </p:sp>
      <p:pic>
        <p:nvPicPr>
          <p:cNvPr id="296" name="Google Shape;296;p34"/>
          <p:cNvPicPr preferRelativeResize="0"/>
          <p:nvPr/>
        </p:nvPicPr>
        <p:blipFill rotWithShape="1">
          <a:blip r:embed="rId3">
            <a:alphaModFix/>
          </a:blip>
          <a:srcRect/>
          <a:stretch/>
        </p:blipFill>
        <p:spPr>
          <a:xfrm>
            <a:off x="1447800" y="812800"/>
            <a:ext cx="6405562" cy="5816600"/>
          </a:xfrm>
          <a:prstGeom prst="rect">
            <a:avLst/>
          </a:prstGeom>
          <a:noFill/>
          <a:ln>
            <a:noFill/>
          </a:ln>
        </p:spPr>
      </p:pic>
      <p:sp>
        <p:nvSpPr>
          <p:cNvPr id="2" name="TextBox 1"/>
          <p:cNvSpPr txBox="1"/>
          <p:nvPr/>
        </p:nvSpPr>
        <p:spPr>
          <a:xfrm>
            <a:off x="5348377" y="2380891"/>
            <a:ext cx="3815468" cy="523220"/>
          </a:xfrm>
          <a:prstGeom prst="rect">
            <a:avLst/>
          </a:prstGeom>
          <a:noFill/>
        </p:spPr>
        <p:txBody>
          <a:bodyPr wrap="none" rtlCol="0">
            <a:spAutoFit/>
          </a:bodyPr>
          <a:lstStyle/>
          <a:p>
            <a:r>
              <a:rPr lang="en-US" dirty="0" smtClean="0"/>
              <a:t>It shows more packets are come after it this is</a:t>
            </a:r>
          </a:p>
          <a:p>
            <a:r>
              <a:rPr lang="en-US" dirty="0" smtClean="0"/>
              <a:t>Not the last packet</a:t>
            </a:r>
            <a:endParaRPr lang="en-IN" dirty="0"/>
          </a:p>
        </p:txBody>
      </p:sp>
      <p:sp>
        <p:nvSpPr>
          <p:cNvPr id="3" name="TextBox 2"/>
          <p:cNvSpPr txBox="1"/>
          <p:nvPr/>
        </p:nvSpPr>
        <p:spPr>
          <a:xfrm>
            <a:off x="6021238" y="6400800"/>
            <a:ext cx="1906291" cy="307777"/>
          </a:xfrm>
          <a:prstGeom prst="rect">
            <a:avLst/>
          </a:prstGeom>
          <a:noFill/>
        </p:spPr>
        <p:txBody>
          <a:bodyPr wrap="none" rtlCol="0">
            <a:spAutoFit/>
          </a:bodyPr>
          <a:lstStyle/>
          <a:p>
            <a:r>
              <a:rPr lang="en-US" dirty="0" smtClean="0"/>
              <a:t>This is the last packet</a:t>
            </a:r>
            <a:endParaRPr lang="en-IN" dirty="0"/>
          </a:p>
        </p:txBody>
      </p:sp>
      <p:cxnSp>
        <p:nvCxnSpPr>
          <p:cNvPr id="7" name="Straight Arrow Connector 6"/>
          <p:cNvCxnSpPr/>
          <p:nvPr/>
        </p:nvCxnSpPr>
        <p:spPr>
          <a:xfrm flipV="1">
            <a:off x="4653887" y="2688609"/>
            <a:ext cx="694490" cy="354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708478" y="5691116"/>
            <a:ext cx="1312760" cy="709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
                                        </p:tgtEl>
                                        <p:attrNameLst>
                                          <p:attrName>style.visibility</p:attrName>
                                        </p:attrNameLst>
                                      </p:cBhvr>
                                      <p:to>
                                        <p:strVal val="visible"/>
                                      </p:to>
                                    </p:set>
                                    <p:animEffect transition="in" filter="fade">
                                      <p:cBhvr>
                                        <p:cTn id="7" dur="50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5"/>
          <p:cNvSpPr txBox="1"/>
          <p:nvPr/>
        </p:nvSpPr>
        <p:spPr>
          <a:xfrm>
            <a:off x="76200" y="679450"/>
            <a:ext cx="8839200" cy="43624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 packet has arrived with an M bit value of 0. Is this the first fragment, the last fragment, or a middle fragment? Do we know if the packet was fragmented?</a:t>
            </a:r>
            <a:endParaRPr/>
          </a:p>
          <a:p>
            <a:pPr marL="0" marR="0" lvl="0" indent="0" algn="just" rtl="0">
              <a:lnSpc>
                <a:spcPct val="100000"/>
              </a:lnSpc>
              <a:spcBef>
                <a:spcPts val="0"/>
              </a:spcBef>
              <a:spcAft>
                <a:spcPts val="0"/>
              </a:spcAft>
              <a:buClr>
                <a:schemeClr val="dk1"/>
              </a:buClr>
              <a:buSzPts val="2800"/>
              <a:buFont typeface="Arial"/>
              <a:buNone/>
            </a:pPr>
            <a:endParaRPr sz="2800" b="0" i="0" u="none">
              <a:solidFill>
                <a:srgbClr val="FF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Arial"/>
              <a:buNone/>
            </a:pPr>
            <a:endParaRPr sz="2800" b="0" i="0" u="none">
              <a:solidFill>
                <a:srgbClr val="FF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If the M bit is 0, it means that there are no more fragments; the fragment is the last one. However, we cannot say if the original packet was fragmented or not. A nonfragmented packet is considered the last fragment.</a:t>
            </a:r>
            <a:endParaRPr/>
          </a:p>
        </p:txBody>
      </p:sp>
      <p:grpSp>
        <p:nvGrpSpPr>
          <p:cNvPr id="303" name="Google Shape;303;p35"/>
          <p:cNvGrpSpPr/>
          <p:nvPr/>
        </p:nvGrpSpPr>
        <p:grpSpPr>
          <a:xfrm>
            <a:off x="0" y="0"/>
            <a:ext cx="9144000" cy="609600"/>
            <a:chOff x="0" y="2448"/>
            <a:chExt cx="5760" cy="384"/>
          </a:xfrm>
        </p:grpSpPr>
        <p:sp>
          <p:nvSpPr>
            <p:cNvPr id="304" name="Google Shape;304;p35"/>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5" name="Google Shape;305;p35"/>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19.6</a:t>
              </a:r>
              <a:endParaRPr/>
            </a:p>
          </p:txBody>
        </p:sp>
      </p:grpSp>
      <p:sp>
        <p:nvSpPr>
          <p:cNvPr id="306" name="Google Shape;306;p3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21</a:t>
            </a:fld>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6"/>
          <p:cNvSpPr txBox="1"/>
          <p:nvPr/>
        </p:nvSpPr>
        <p:spPr>
          <a:xfrm>
            <a:off x="76200" y="679450"/>
            <a:ext cx="8839200" cy="43624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 packet has arrived with an M bit value of 1. Is this the first fragment, the last fragment, or a middle fragment? Do we know if the packet was fragmented?</a:t>
            </a:r>
            <a:endParaRPr/>
          </a:p>
          <a:p>
            <a:pPr marL="0" marR="0" lvl="0" indent="0" algn="just" rtl="0">
              <a:lnSpc>
                <a:spcPct val="100000"/>
              </a:lnSpc>
              <a:spcBef>
                <a:spcPts val="0"/>
              </a:spcBef>
              <a:spcAft>
                <a:spcPts val="0"/>
              </a:spcAft>
              <a:buClr>
                <a:schemeClr val="dk1"/>
              </a:buClr>
              <a:buSzPts val="2800"/>
              <a:buFont typeface="Arial"/>
              <a:buNone/>
            </a:pPr>
            <a:endParaRPr sz="2800" b="0" i="0" u="none">
              <a:solidFill>
                <a:srgbClr val="FF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If the M bit is 1, it means that there is at least one more fragment. This fragment can be the first one or a middle one, but not the last one. We don’t know if it is the first one or a middle one; we need more information (the value of the fragmentation offset).</a:t>
            </a:r>
            <a:endParaRPr/>
          </a:p>
        </p:txBody>
      </p:sp>
      <p:grpSp>
        <p:nvGrpSpPr>
          <p:cNvPr id="313" name="Google Shape;313;p36"/>
          <p:cNvGrpSpPr/>
          <p:nvPr/>
        </p:nvGrpSpPr>
        <p:grpSpPr>
          <a:xfrm>
            <a:off x="0" y="0"/>
            <a:ext cx="9144000" cy="609600"/>
            <a:chOff x="0" y="2448"/>
            <a:chExt cx="5760" cy="384"/>
          </a:xfrm>
        </p:grpSpPr>
        <p:sp>
          <p:nvSpPr>
            <p:cNvPr id="314" name="Google Shape;314;p36"/>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15" name="Google Shape;315;p36"/>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19.7</a:t>
              </a:r>
              <a:endParaRPr/>
            </a:p>
          </p:txBody>
        </p:sp>
      </p:grpSp>
      <p:sp>
        <p:nvSpPr>
          <p:cNvPr id="316" name="Google Shape;316;p3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22</a:t>
            </a:fld>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7"/>
          <p:cNvSpPr txBox="1"/>
          <p:nvPr/>
        </p:nvSpPr>
        <p:spPr>
          <a:xfrm>
            <a:off x="76200" y="679450"/>
            <a:ext cx="8839200" cy="35083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A packet has arrived with an M bit value of 1 and a fragmentation offset value of 0. Is this the first fragment, the last fragment, or a middle fragment?</a:t>
            </a:r>
            <a:endParaRPr dirty="0"/>
          </a:p>
          <a:p>
            <a:pPr marL="0" marR="0" lvl="0" indent="0" algn="just" rtl="0">
              <a:lnSpc>
                <a:spcPct val="100000"/>
              </a:lnSpc>
              <a:spcBef>
                <a:spcPts val="0"/>
              </a:spcBef>
              <a:spcAft>
                <a:spcPts val="0"/>
              </a:spcAft>
              <a:buClr>
                <a:schemeClr val="dk1"/>
              </a:buClr>
              <a:buSzPts val="2800"/>
              <a:buFont typeface="Arial"/>
              <a:buNone/>
            </a:pPr>
            <a:endParaRPr sz="2800" b="0" i="0" u="none" dirty="0">
              <a:solidFill>
                <a:srgbClr val="FF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FF0000"/>
              </a:buClr>
              <a:buSzPts val="2800"/>
              <a:buFont typeface="Times New Roman"/>
              <a:buNone/>
            </a:pPr>
            <a:r>
              <a:rPr lang="en-US" sz="2800" b="1" i="0" u="none" dirty="0">
                <a:solidFill>
                  <a:srgbClr val="FF0000"/>
                </a:solidFill>
                <a:latin typeface="Times New Roman"/>
                <a:ea typeface="Times New Roman"/>
                <a:cs typeface="Times New Roman"/>
                <a:sym typeface="Times New Roman"/>
              </a:rPr>
              <a:t>Solution</a:t>
            </a:r>
            <a:endParaRPr dirty="0"/>
          </a:p>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Because the M bit is 1, it is either the first fragment or a middle one. </a:t>
            </a:r>
            <a:r>
              <a:rPr lang="en-US" sz="2800" b="0" i="0" u="none" dirty="0">
                <a:solidFill>
                  <a:srgbClr val="00B0F0"/>
                </a:solidFill>
                <a:latin typeface="Times New Roman"/>
                <a:ea typeface="Times New Roman"/>
                <a:cs typeface="Times New Roman"/>
                <a:sym typeface="Times New Roman"/>
              </a:rPr>
              <a:t>Because the offset value is 0, it is the first fragment.</a:t>
            </a:r>
            <a:endParaRPr dirty="0">
              <a:solidFill>
                <a:srgbClr val="00B0F0"/>
              </a:solidFill>
            </a:endParaRPr>
          </a:p>
        </p:txBody>
      </p:sp>
      <p:grpSp>
        <p:nvGrpSpPr>
          <p:cNvPr id="323" name="Google Shape;323;p37"/>
          <p:cNvGrpSpPr/>
          <p:nvPr/>
        </p:nvGrpSpPr>
        <p:grpSpPr>
          <a:xfrm>
            <a:off x="0" y="0"/>
            <a:ext cx="9144000" cy="609600"/>
            <a:chOff x="0" y="2448"/>
            <a:chExt cx="5760" cy="384"/>
          </a:xfrm>
        </p:grpSpPr>
        <p:sp>
          <p:nvSpPr>
            <p:cNvPr id="324" name="Google Shape;324;p37"/>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25" name="Google Shape;325;p37"/>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19.8</a:t>
              </a:r>
              <a:endParaRPr/>
            </a:p>
          </p:txBody>
        </p:sp>
      </p:grpSp>
      <p:sp>
        <p:nvSpPr>
          <p:cNvPr id="326" name="Google Shape;326;p3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23</a:t>
            </a:fld>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8"/>
          <p:cNvSpPr txBox="1"/>
          <p:nvPr/>
        </p:nvSpPr>
        <p:spPr>
          <a:xfrm>
            <a:off x="76200" y="679450"/>
            <a:ext cx="8839200" cy="43624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 packet has arrived in which the offset value is 100. What is the number of the first byte? Do we know the number of the last byte?</a:t>
            </a:r>
            <a:endParaRPr/>
          </a:p>
          <a:p>
            <a:pPr marL="0" marR="0" lvl="0" indent="0" algn="just" rtl="0">
              <a:lnSpc>
                <a:spcPct val="100000"/>
              </a:lnSpc>
              <a:spcBef>
                <a:spcPts val="0"/>
              </a:spcBef>
              <a:spcAft>
                <a:spcPts val="0"/>
              </a:spcAft>
              <a:buClr>
                <a:schemeClr val="dk1"/>
              </a:buClr>
              <a:buSzPts val="2800"/>
              <a:buFont typeface="Arial"/>
              <a:buNone/>
            </a:pPr>
            <a:endParaRPr sz="2800" b="0" i="0" u="none">
              <a:solidFill>
                <a:srgbClr val="FF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Arial"/>
              <a:buNone/>
            </a:pPr>
            <a:endParaRPr sz="2800" b="0" i="0" u="none">
              <a:solidFill>
                <a:srgbClr val="FF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To find the number of the first byte, we multiply the offset value by 8. This means that the first byte number is 800. We cannot determine the number of the last byte unless we know the length of the data.</a:t>
            </a:r>
            <a:endParaRPr/>
          </a:p>
        </p:txBody>
      </p:sp>
      <p:grpSp>
        <p:nvGrpSpPr>
          <p:cNvPr id="333" name="Google Shape;333;p38"/>
          <p:cNvGrpSpPr/>
          <p:nvPr/>
        </p:nvGrpSpPr>
        <p:grpSpPr>
          <a:xfrm>
            <a:off x="0" y="0"/>
            <a:ext cx="9144000" cy="609600"/>
            <a:chOff x="0" y="2448"/>
            <a:chExt cx="5760" cy="384"/>
          </a:xfrm>
        </p:grpSpPr>
        <p:sp>
          <p:nvSpPr>
            <p:cNvPr id="334" name="Google Shape;334;p38"/>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35" name="Google Shape;335;p38"/>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19.9</a:t>
              </a:r>
              <a:endParaRPr/>
            </a:p>
          </p:txBody>
        </p:sp>
      </p:grpSp>
      <p:sp>
        <p:nvSpPr>
          <p:cNvPr id="336" name="Google Shape;336;p3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24</a:t>
            </a:fld>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9"/>
          <p:cNvSpPr txBox="1"/>
          <p:nvPr/>
        </p:nvSpPr>
        <p:spPr>
          <a:xfrm>
            <a:off x="76200" y="679450"/>
            <a:ext cx="8839200" cy="569382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A packet has arrived in which the offset value is 100, the value of HLEN is 5, and the value of the total length field is 100. What are the numbers of the first byte and the last byte?</a:t>
            </a:r>
            <a:endParaRPr dirty="0"/>
          </a:p>
          <a:p>
            <a:pPr marL="0" marR="0" lvl="0" indent="0" algn="just" rtl="0">
              <a:lnSpc>
                <a:spcPct val="100000"/>
              </a:lnSpc>
              <a:spcBef>
                <a:spcPts val="0"/>
              </a:spcBef>
              <a:spcAft>
                <a:spcPts val="0"/>
              </a:spcAft>
              <a:buClr>
                <a:schemeClr val="dk1"/>
              </a:buClr>
              <a:buSzPts val="2800"/>
              <a:buFont typeface="Arial"/>
              <a:buNone/>
            </a:pPr>
            <a:endParaRPr sz="2800" b="0" i="0" u="none" dirty="0">
              <a:solidFill>
                <a:srgbClr val="FF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FF0000"/>
              </a:buClr>
              <a:buSzPts val="2800"/>
              <a:buFont typeface="Times New Roman"/>
              <a:buNone/>
            </a:pPr>
            <a:r>
              <a:rPr lang="en-US" sz="2800" b="1" i="0" u="none" dirty="0">
                <a:solidFill>
                  <a:srgbClr val="FF0000"/>
                </a:solidFill>
                <a:latin typeface="Times New Roman"/>
                <a:ea typeface="Times New Roman"/>
                <a:cs typeface="Times New Roman"/>
                <a:sym typeface="Times New Roman"/>
              </a:rPr>
              <a:t>Solution</a:t>
            </a:r>
            <a:endParaRPr dirty="0"/>
          </a:p>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The first byte number is 100 × 8 = 800. The total length is 100 bytes, and the header length is 20 bytes (5 × 4), which means that there are 80 bytes in this datagram. If the first byte number is 800, the last byte number must be 879</a:t>
            </a:r>
            <a:r>
              <a:rPr lang="en-US" sz="2800" b="0" i="0" u="none" dirty="0" smtClean="0">
                <a:solidFill>
                  <a:schemeClr val="dk1"/>
                </a:solidFill>
                <a:latin typeface="Times New Roman"/>
                <a:ea typeface="Times New Roman"/>
                <a:cs typeface="Times New Roman"/>
                <a:sym typeface="Times New Roman"/>
              </a:rPr>
              <a:t>.</a:t>
            </a:r>
          </a:p>
          <a:p>
            <a:pPr marL="0" marR="0" lvl="0" indent="0" algn="just" rtl="0">
              <a:lnSpc>
                <a:spcPct val="100000"/>
              </a:lnSpc>
              <a:spcBef>
                <a:spcPts val="0"/>
              </a:spcBef>
              <a:spcAft>
                <a:spcPts val="0"/>
              </a:spcAft>
              <a:buClr>
                <a:schemeClr val="dk1"/>
              </a:buClr>
              <a:buSzPts val="2800"/>
              <a:buFont typeface="Times New Roman"/>
              <a:buNone/>
            </a:pPr>
            <a:r>
              <a:rPr lang="en-US" sz="2800" dirty="0" smtClean="0">
                <a:solidFill>
                  <a:schemeClr val="dk1"/>
                </a:solidFill>
                <a:latin typeface="Times New Roman"/>
                <a:cs typeface="Times New Roman"/>
                <a:sym typeface="Times New Roman"/>
              </a:rPr>
              <a:t>100-20=80</a:t>
            </a:r>
          </a:p>
          <a:p>
            <a:pPr marL="0" marR="0" lvl="0" indent="0" algn="just" rtl="0">
              <a:lnSpc>
                <a:spcPct val="100000"/>
              </a:lnSpc>
              <a:spcBef>
                <a:spcPts val="0"/>
              </a:spcBef>
              <a:spcAft>
                <a:spcPts val="0"/>
              </a:spcAft>
              <a:buClr>
                <a:schemeClr val="dk1"/>
              </a:buClr>
              <a:buSzPts val="2800"/>
              <a:buFont typeface="Times New Roman"/>
              <a:buNone/>
            </a:pPr>
            <a:endParaRPr lang="en-US" sz="2800" dirty="0" smtClean="0">
              <a:solidFill>
                <a:schemeClr val="dk1"/>
              </a:solidFill>
              <a:latin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US" sz="2800" dirty="0">
                <a:solidFill>
                  <a:schemeClr val="dk1"/>
                </a:solidFill>
                <a:latin typeface="Times New Roman"/>
                <a:cs typeface="Times New Roman"/>
                <a:sym typeface="Times New Roman"/>
              </a:rPr>
              <a:t> </a:t>
            </a:r>
            <a:r>
              <a:rPr lang="en-US" sz="2800" dirty="0" smtClean="0">
                <a:solidFill>
                  <a:schemeClr val="dk1"/>
                </a:solidFill>
                <a:latin typeface="Times New Roman"/>
                <a:cs typeface="Times New Roman"/>
                <a:sym typeface="Times New Roman"/>
              </a:rPr>
              <a:t> 800                  879 is last</a:t>
            </a:r>
            <a:endParaRPr lang="en-US" sz="2800" dirty="0">
              <a:solidFill>
                <a:schemeClr val="dk1"/>
              </a:solidFill>
              <a:latin typeface="Times New Roman"/>
              <a:cs typeface="Times New Roman"/>
              <a:sym typeface="Times New Roman"/>
            </a:endParaRPr>
          </a:p>
        </p:txBody>
      </p:sp>
      <p:grpSp>
        <p:nvGrpSpPr>
          <p:cNvPr id="343" name="Google Shape;343;p39"/>
          <p:cNvGrpSpPr/>
          <p:nvPr/>
        </p:nvGrpSpPr>
        <p:grpSpPr>
          <a:xfrm>
            <a:off x="0" y="0"/>
            <a:ext cx="9144000" cy="609600"/>
            <a:chOff x="0" y="2448"/>
            <a:chExt cx="5760" cy="384"/>
          </a:xfrm>
        </p:grpSpPr>
        <p:sp>
          <p:nvSpPr>
            <p:cNvPr id="344" name="Google Shape;344;p39"/>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45" name="Google Shape;345;p39"/>
            <p:cNvSpPr txBox="1"/>
            <p:nvPr/>
          </p:nvSpPr>
          <p:spPr>
            <a:xfrm>
              <a:off x="0" y="2448"/>
              <a:ext cx="2029"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19.10</a:t>
              </a:r>
              <a:endParaRPr/>
            </a:p>
          </p:txBody>
        </p:sp>
      </p:grpSp>
      <p:sp>
        <p:nvSpPr>
          <p:cNvPr id="346" name="Google Shape;346;p3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25</a:t>
            </a:fld>
            <a:endParaRPr/>
          </a:p>
        </p:txBody>
      </p:sp>
      <p:graphicFrame>
        <p:nvGraphicFramePr>
          <p:cNvPr id="3" name="Table 2"/>
          <p:cNvGraphicFramePr>
            <a:graphicFrameLocks noGrp="1"/>
          </p:cNvGraphicFramePr>
          <p:nvPr>
            <p:extLst>
              <p:ext uri="{D42A27DB-BD31-4B8C-83A1-F6EECF244321}">
                <p14:modId xmlns:p14="http://schemas.microsoft.com/office/powerpoint/2010/main" val="3949935813"/>
              </p:ext>
            </p:extLst>
          </p:nvPr>
        </p:nvGraphicFramePr>
        <p:xfrm>
          <a:off x="309349" y="5541132"/>
          <a:ext cx="3252718" cy="370840"/>
        </p:xfrm>
        <a:graphic>
          <a:graphicData uri="http://schemas.openxmlformats.org/drawingml/2006/table">
            <a:tbl>
              <a:tblPr firstRow="1" bandRow="1">
                <a:tableStyleId>{7DF18680-E054-41AD-8BC1-D1AEF772440D}</a:tableStyleId>
              </a:tblPr>
              <a:tblGrid>
                <a:gridCol w="1626359"/>
                <a:gridCol w="1626359"/>
              </a:tblGrid>
              <a:tr h="370840">
                <a:tc>
                  <a:txBody>
                    <a:bodyPr/>
                    <a:lstStyle/>
                    <a:p>
                      <a:endParaRPr lang="en-IN" dirty="0"/>
                    </a:p>
                  </a:txBody>
                  <a:tcPr/>
                </a:tc>
                <a:tc>
                  <a:txBody>
                    <a:bodyPr/>
                    <a:lstStyle/>
                    <a:p>
                      <a:endParaRPr lang="en-IN" dirty="0"/>
                    </a:p>
                  </a:txBody>
                  <a:tcPr/>
                </a:tc>
              </a:tr>
            </a:tbl>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26</a:t>
            </a:fld>
            <a:endParaRPr/>
          </a:p>
        </p:txBody>
      </p:sp>
      <p:sp>
        <p:nvSpPr>
          <p:cNvPr id="353" name="Google Shape;353;p40"/>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54" name="Google Shape;354;p4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55" name="Google Shape;355;p40"/>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56" name="Google Shape;356;p4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57" name="Google Shape;357;p4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58" name="Google Shape;358;p40"/>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59" name="Google Shape;359;p4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60" name="Google Shape;360;p40"/>
          <p:cNvSpPr txBox="1"/>
          <p:nvPr/>
        </p:nvSpPr>
        <p:spPr>
          <a:xfrm>
            <a:off x="1106487" y="0"/>
            <a:ext cx="32575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19.19.3  Options</a:t>
            </a:r>
            <a:endParaRPr/>
          </a:p>
        </p:txBody>
      </p:sp>
      <p:sp>
        <p:nvSpPr>
          <p:cNvPr id="361" name="Google Shape;361;p40"/>
          <p:cNvSpPr txBox="1"/>
          <p:nvPr/>
        </p:nvSpPr>
        <p:spPr>
          <a:xfrm>
            <a:off x="381000" y="1293812"/>
            <a:ext cx="7924800" cy="2654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The header of the IPv4 datagram is made of two parts: a fixed part and a variable part</a:t>
            </a:r>
            <a:r>
              <a:rPr lang="en-US" sz="2800" b="1" i="1" u="none" dirty="0">
                <a:solidFill>
                  <a:srgbClr val="00B0F0"/>
                </a:solidFill>
                <a:latin typeface="Times New Roman"/>
                <a:ea typeface="Times New Roman"/>
                <a:cs typeface="Times New Roman"/>
                <a:sym typeface="Times New Roman"/>
              </a:rPr>
              <a:t>. The fixed part is 20 bytes long </a:t>
            </a:r>
            <a:r>
              <a:rPr lang="en-US" sz="2800" b="1" i="1" u="none" dirty="0">
                <a:solidFill>
                  <a:schemeClr val="dk1"/>
                </a:solidFill>
                <a:latin typeface="Times New Roman"/>
                <a:ea typeface="Times New Roman"/>
                <a:cs typeface="Times New Roman"/>
                <a:sym typeface="Times New Roman"/>
              </a:rPr>
              <a:t>and was discussed in the previous section. The </a:t>
            </a:r>
            <a:r>
              <a:rPr lang="en-US" sz="2800" b="1" i="1" u="none" dirty="0">
                <a:solidFill>
                  <a:srgbClr val="00B0F0"/>
                </a:solidFill>
                <a:latin typeface="Times New Roman"/>
                <a:ea typeface="Times New Roman"/>
                <a:cs typeface="Times New Roman"/>
                <a:sym typeface="Times New Roman"/>
              </a:rPr>
              <a:t>variable </a:t>
            </a:r>
            <a:r>
              <a:rPr lang="en-US" sz="2800" b="1" i="1" u="none" dirty="0" smtClean="0">
                <a:solidFill>
                  <a:srgbClr val="00B0F0"/>
                </a:solidFill>
                <a:latin typeface="Times New Roman"/>
                <a:ea typeface="Times New Roman"/>
                <a:cs typeface="Times New Roman"/>
                <a:sym typeface="Times New Roman"/>
              </a:rPr>
              <a:t>part</a:t>
            </a:r>
            <a:r>
              <a:rPr lang="en-US" sz="2800" b="1" i="1" u="none" dirty="0" smtClean="0">
                <a:solidFill>
                  <a:schemeClr val="dk1"/>
                </a:solidFill>
                <a:latin typeface="Times New Roman"/>
                <a:ea typeface="Times New Roman"/>
                <a:cs typeface="Times New Roman"/>
                <a:sym typeface="Times New Roman"/>
              </a:rPr>
              <a:t> </a:t>
            </a:r>
            <a:r>
              <a:rPr lang="en-US" sz="2800" b="1" i="1" u="none" dirty="0">
                <a:solidFill>
                  <a:schemeClr val="dk1"/>
                </a:solidFill>
                <a:latin typeface="Times New Roman"/>
                <a:ea typeface="Times New Roman"/>
                <a:cs typeface="Times New Roman"/>
                <a:sym typeface="Times New Roman"/>
              </a:rPr>
              <a:t>comprises the options that can be a maximum of </a:t>
            </a:r>
            <a:r>
              <a:rPr lang="en-US" sz="2800" b="1" i="1" u="none" dirty="0" smtClean="0">
                <a:solidFill>
                  <a:srgbClr val="00B0F0"/>
                </a:solidFill>
                <a:latin typeface="Times New Roman"/>
                <a:ea typeface="Times New Roman"/>
                <a:cs typeface="Times New Roman"/>
                <a:sym typeface="Times New Roman"/>
              </a:rPr>
              <a:t>40 bytes </a:t>
            </a:r>
            <a:r>
              <a:rPr lang="en-US" sz="2800" b="1" i="1" u="none" dirty="0" smtClean="0">
                <a:solidFill>
                  <a:schemeClr val="dk1"/>
                </a:solidFill>
                <a:latin typeface="Times New Roman"/>
                <a:ea typeface="Times New Roman"/>
                <a:cs typeface="Times New Roman"/>
                <a:sym typeface="Times New Roman"/>
              </a:rPr>
              <a:t>(</a:t>
            </a:r>
            <a:r>
              <a:rPr lang="en-US" sz="2800" b="1" i="1" u="none" dirty="0">
                <a:solidFill>
                  <a:schemeClr val="dk1"/>
                </a:solidFill>
                <a:latin typeface="Times New Roman"/>
                <a:ea typeface="Times New Roman"/>
                <a:cs typeface="Times New Roman"/>
                <a:sym typeface="Times New Roman"/>
              </a:rPr>
              <a:t>in multiples of 4-bytes) to preserve the boundary of the header.</a:t>
            </a:r>
            <a:endParaRPr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27</a:t>
            </a:fld>
            <a:endParaRPr/>
          </a:p>
        </p:txBody>
      </p:sp>
      <p:sp>
        <p:nvSpPr>
          <p:cNvPr id="368" name="Google Shape;368;p4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69" name="Google Shape;369;p4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70" name="Google Shape;370;p4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71" name="Google Shape;371;p4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72" name="Google Shape;372;p4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73" name="Google Shape;373;p4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74" name="Google Shape;374;p4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75" name="Google Shape;375;p41"/>
          <p:cNvSpPr txBox="1"/>
          <p:nvPr/>
        </p:nvSpPr>
        <p:spPr>
          <a:xfrm>
            <a:off x="1106487" y="0"/>
            <a:ext cx="70294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19.19.4  Security of IPv4 Datagrams</a:t>
            </a:r>
            <a:endParaRPr/>
          </a:p>
        </p:txBody>
      </p:sp>
      <p:sp>
        <p:nvSpPr>
          <p:cNvPr id="376" name="Google Shape;376;p41"/>
          <p:cNvSpPr txBox="1"/>
          <p:nvPr/>
        </p:nvSpPr>
        <p:spPr>
          <a:xfrm>
            <a:off x="381000" y="1293812"/>
            <a:ext cx="7924800" cy="52165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The IPv4 protocol, as well as the whole Internet, was started when the Internet users trusted each other. </a:t>
            </a:r>
            <a:r>
              <a:rPr lang="en-US" sz="2800" b="1" i="1" u="none" dirty="0">
                <a:solidFill>
                  <a:srgbClr val="00B0F0"/>
                </a:solidFill>
                <a:latin typeface="Times New Roman"/>
                <a:ea typeface="Times New Roman"/>
                <a:cs typeface="Times New Roman"/>
                <a:sym typeface="Times New Roman"/>
              </a:rPr>
              <a:t>No security was provided for the IPv4 protocol. </a:t>
            </a:r>
            <a:r>
              <a:rPr lang="en-US" sz="2800" b="1" i="1" u="none" dirty="0">
                <a:solidFill>
                  <a:schemeClr val="dk1"/>
                </a:solidFill>
                <a:latin typeface="Times New Roman"/>
                <a:ea typeface="Times New Roman"/>
                <a:cs typeface="Times New Roman"/>
                <a:sym typeface="Times New Roman"/>
              </a:rPr>
              <a:t>Today, however, the situation is different; the Internet is not secure anymore. Although we will discuss network security in general and IP security in particular in Chapters 31 and 32, here we give a brief idea about the security issues in IP protocol and the solutions. </a:t>
            </a:r>
            <a:r>
              <a:rPr lang="en-US" sz="2800" b="1" i="1" u="none" dirty="0">
                <a:solidFill>
                  <a:srgbClr val="00B0F0"/>
                </a:solidFill>
                <a:latin typeface="Times New Roman"/>
                <a:ea typeface="Times New Roman"/>
                <a:cs typeface="Times New Roman"/>
                <a:sym typeface="Times New Roman"/>
              </a:rPr>
              <a:t>There are three security issues that are particularly applicable to the IP protocol: packet sniffing, packet modification, and IP spoofing.</a:t>
            </a:r>
            <a:endParaRPr dirty="0">
              <a:solidFill>
                <a:srgbClr val="00B0F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28</a:t>
            </a:fld>
            <a:endParaRPr/>
          </a:p>
        </p:txBody>
      </p:sp>
      <p:sp>
        <p:nvSpPr>
          <p:cNvPr id="383" name="Google Shape;383;p42"/>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84" name="Google Shape;384;p42"/>
          <p:cNvSpPr txBox="1"/>
          <p:nvPr/>
        </p:nvSpPr>
        <p:spPr>
          <a:xfrm>
            <a:off x="228600" y="406400"/>
            <a:ext cx="2690812" cy="1066800"/>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New Roman"/>
              <a:buNone/>
            </a:pPr>
            <a:r>
              <a:rPr lang="en-US" sz="3200" b="1" i="0" u="none" strike="noStrike" cap="none">
                <a:solidFill>
                  <a:schemeClr val="dk1"/>
                </a:solidFill>
                <a:latin typeface="Times New Roman"/>
                <a:ea typeface="Times New Roman"/>
                <a:cs typeface="Times New Roman"/>
                <a:sym typeface="Times New Roman"/>
              </a:rPr>
              <a:t>19.2   ICMPv4</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New Roman"/>
              <a:ea typeface="Times New Roman"/>
              <a:cs typeface="Times New Roman"/>
              <a:sym typeface="Times New Roman"/>
            </a:endParaRPr>
          </a:p>
        </p:txBody>
      </p:sp>
      <p:sp>
        <p:nvSpPr>
          <p:cNvPr id="385" name="Google Shape;385;p42"/>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86" name="Google Shape;386;p42"/>
          <p:cNvSpPr txBox="1"/>
          <p:nvPr/>
        </p:nvSpPr>
        <p:spPr>
          <a:xfrm>
            <a:off x="381000" y="1658937"/>
            <a:ext cx="8458200" cy="304694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rgbClr val="00B0F0"/>
                </a:solidFill>
                <a:latin typeface="Times"/>
                <a:ea typeface="Times"/>
                <a:cs typeface="Times"/>
                <a:sym typeface="Times"/>
              </a:rPr>
              <a:t>The IPv4 has no error-reporting or error-correcting mechanism. The IP protocol also lacks a mechanism for host and management queries. The Internet Control Message Protocol version 4 (ICMPv4) has been designed to compensate for the above two deficiencies.</a:t>
            </a:r>
            <a:endParaRPr dirty="0">
              <a:solidFill>
                <a:srgbClr val="00B0F0"/>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29</a:t>
            </a:fld>
            <a:endParaRPr/>
          </a:p>
        </p:txBody>
      </p:sp>
      <p:sp>
        <p:nvSpPr>
          <p:cNvPr id="393" name="Google Shape;393;p43"/>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94" name="Google Shape;394;p4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95" name="Google Shape;395;p43"/>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96" name="Google Shape;396;p4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97" name="Google Shape;397;p4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98" name="Google Shape;398;p43"/>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99" name="Google Shape;399;p4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00" name="Google Shape;400;p43"/>
          <p:cNvSpPr txBox="1"/>
          <p:nvPr/>
        </p:nvSpPr>
        <p:spPr>
          <a:xfrm>
            <a:off x="1106487" y="0"/>
            <a:ext cx="39687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19.2.1  MESSAGES</a:t>
            </a:r>
            <a:endParaRPr/>
          </a:p>
        </p:txBody>
      </p:sp>
      <p:sp>
        <p:nvSpPr>
          <p:cNvPr id="401" name="Google Shape;401;p43"/>
          <p:cNvSpPr txBox="1"/>
          <p:nvPr/>
        </p:nvSpPr>
        <p:spPr>
          <a:xfrm>
            <a:off x="381000" y="1293812"/>
            <a:ext cx="7924800" cy="47894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ICMP messages are divided into two broad categories: error-reporting messages and query messages. </a:t>
            </a:r>
            <a:r>
              <a:rPr lang="en-US" sz="2800" b="1" i="1" u="none" dirty="0">
                <a:solidFill>
                  <a:schemeClr val="dk1"/>
                </a:solidFill>
                <a:latin typeface="Times New Roman"/>
                <a:ea typeface="Times New Roman"/>
                <a:cs typeface="Times New Roman"/>
                <a:sym typeface="Times New Roman"/>
              </a:rPr>
              <a:t>The error-reporting messages report problems that a router or a host (destination) may encounter when it processes an IP packet. The query messages, which occur in pairs, help a host or a network manager get specific information from a router or another host. For example, nodes can discover their neighbors. Also, hosts can discover and learn about routers on their network and routers can help a node redirect its messages.</a:t>
            </a:r>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2" name="Google Shape;112;p1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3" name="Google Shape;113;p1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4" name="Google Shape;114;p1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5" name="Google Shape;115;p1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6" name="Google Shape;116;p1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7" name="Google Shape;117;p1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8" name="Google Shape;118;p18"/>
          <p:cNvSpPr txBox="1"/>
          <p:nvPr/>
        </p:nvSpPr>
        <p:spPr>
          <a:xfrm>
            <a:off x="1066800" y="-76200"/>
            <a:ext cx="49291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19: Objective</a:t>
            </a:r>
            <a:endParaRPr/>
          </a:p>
        </p:txBody>
      </p:sp>
      <p:sp>
        <p:nvSpPr>
          <p:cNvPr id="119" name="Google Shape;119;p18"/>
          <p:cNvSpPr txBox="1"/>
          <p:nvPr/>
        </p:nvSpPr>
        <p:spPr>
          <a:xfrm>
            <a:off x="152400" y="1447800"/>
            <a:ext cx="8991600" cy="60166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 </a:t>
            </a:r>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Aharoni"/>
              <a:ea typeface="Aharoni"/>
              <a:cs typeface="Aharoni"/>
              <a:sym typeface="Aharoni"/>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Times"/>
              <a:ea typeface="Times"/>
              <a:cs typeface="Times"/>
              <a:sym typeface="Times"/>
            </a:endParaRPr>
          </a:p>
          <a:p>
            <a:pPr marL="0" marR="0" lvl="0" indent="0" algn="l" rtl="0">
              <a:lnSpc>
                <a:spcPct val="100000"/>
              </a:lnSpc>
              <a:spcBef>
                <a:spcPts val="0"/>
              </a:spcBef>
              <a:spcAft>
                <a:spcPts val="0"/>
              </a:spcAft>
              <a:buNone/>
            </a:pPr>
            <a:endParaRPr sz="2400" b="1" i="1" u="none">
              <a:solidFill>
                <a:srgbClr val="FF0000"/>
              </a:solidFill>
              <a:latin typeface="Times"/>
              <a:ea typeface="Times"/>
              <a:cs typeface="Times"/>
              <a:sym typeface="Times"/>
            </a:endParaRPr>
          </a:p>
        </p:txBody>
      </p:sp>
      <p:sp>
        <p:nvSpPr>
          <p:cNvPr id="120" name="Google Shape;120;p18"/>
          <p:cNvSpPr txBox="1"/>
          <p:nvPr/>
        </p:nvSpPr>
        <p:spPr>
          <a:xfrm>
            <a:off x="152400" y="1143000"/>
            <a:ext cx="8516937" cy="2286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first section discusses the IPv4 protocol. It first describes the IPv4 datagram format. It then explains the purpose of fragmentation in a datagram. The section then briefly discusses options fields and their purpose in a datagram. The section finally mentions some security issues in IPv4, which are addressed in Chapter 32.</a:t>
            </a:r>
            <a:endParaRPr/>
          </a:p>
        </p:txBody>
      </p:sp>
      <p:sp>
        <p:nvSpPr>
          <p:cNvPr id="121" name="Google Shape;121;p18"/>
          <p:cNvSpPr txBox="1"/>
          <p:nvPr/>
        </p:nvSpPr>
        <p:spPr>
          <a:xfrm>
            <a:off x="304800" y="3810000"/>
            <a:ext cx="8516937" cy="2286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second section discusses ICMPv4, one of the auxiliary protocols used in the network layer to help IPv4. First, it briefly discusses the purpose of each option. The section then shows how ICMP can be used as a debugging tool. The section finally shows how the checksum is calculated for an ICMPv4 message.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20">
                                            <p:txEl>
                                              <p:pRg st="0" end="0"/>
                                            </p:txEl>
                                          </p:spTgt>
                                        </p:tgtEl>
                                        <p:attrNameLst>
                                          <p:attrName>style.visibility</p:attrName>
                                        </p:attrNameLst>
                                      </p:cBhvr>
                                      <p:to>
                                        <p:strVal val="visible"/>
                                      </p:to>
                                    </p:set>
                                    <p:anim calcmode="lin" valueType="num">
                                      <p:cBhvr additive="base">
                                        <p:cTn id="7" dur="1000"/>
                                        <p:tgtEl>
                                          <p:spTgt spid="120">
                                            <p:txEl>
                                              <p:pRg st="0" end="0"/>
                                            </p:txEl>
                                          </p:spTgt>
                                        </p:tgtEl>
                                        <p:attrNameLst>
                                          <p:attrName>ppt_w</p:attrName>
                                        </p:attrNameLst>
                                      </p:cBhvr>
                                      <p:tavLst>
                                        <p:tav tm="0">
                                          <p:val>
                                            <p:strVal val="0"/>
                                          </p:val>
                                        </p:tav>
                                        <p:tav tm="100000">
                                          <p:val>
                                            <p:strVal val="#ppt_w"/>
                                          </p:val>
                                        </p:tav>
                                      </p:tavLst>
                                    </p:anim>
                                    <p:anim calcmode="lin" valueType="num">
                                      <p:cBhvr additive="base">
                                        <p:cTn id="8" dur="1000"/>
                                        <p:tgtEl>
                                          <p:spTgt spid="120">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21">
                                            <p:txEl>
                                              <p:pRg st="0" end="0"/>
                                            </p:txEl>
                                          </p:spTgt>
                                        </p:tgtEl>
                                        <p:attrNameLst>
                                          <p:attrName>style.visibility</p:attrName>
                                        </p:attrNameLst>
                                      </p:cBhvr>
                                      <p:to>
                                        <p:strVal val="visible"/>
                                      </p:to>
                                    </p:set>
                                    <p:anim calcmode="lin" valueType="num">
                                      <p:cBhvr additive="base">
                                        <p:cTn id="13" dur="1000"/>
                                        <p:tgtEl>
                                          <p:spTgt spid="121">
                                            <p:txEl>
                                              <p:pRg st="0" end="0"/>
                                            </p:txEl>
                                          </p:spTgt>
                                        </p:tgtEl>
                                        <p:attrNameLst>
                                          <p:attrName>ppt_w</p:attrName>
                                        </p:attrNameLst>
                                      </p:cBhvr>
                                      <p:tavLst>
                                        <p:tav tm="0">
                                          <p:val>
                                            <p:strVal val="0"/>
                                          </p:val>
                                        </p:tav>
                                        <p:tav tm="100000">
                                          <p:val>
                                            <p:strVal val="#ppt_w"/>
                                          </p:val>
                                        </p:tav>
                                      </p:tavLst>
                                    </p:anim>
                                    <p:anim calcmode="lin" valueType="num">
                                      <p:cBhvr additive="base">
                                        <p:cTn id="14" dur="1000"/>
                                        <p:tgtEl>
                                          <p:spTgt spid="121">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30</a:t>
            </a:fld>
            <a:endParaRPr/>
          </a:p>
        </p:txBody>
      </p:sp>
      <p:sp>
        <p:nvSpPr>
          <p:cNvPr id="408" name="Google Shape;408;p4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19.8: </a:t>
            </a:r>
            <a:r>
              <a:rPr lang="en-US" sz="2000" b="1" i="1" u="none">
                <a:solidFill>
                  <a:schemeClr val="dk1"/>
                </a:solidFill>
                <a:latin typeface="Times"/>
                <a:ea typeface="Times"/>
                <a:cs typeface="Times"/>
                <a:sym typeface="Times"/>
              </a:rPr>
              <a:t>General format of ICMP messages</a:t>
            </a:r>
            <a:endParaRPr/>
          </a:p>
        </p:txBody>
      </p:sp>
      <p:pic>
        <p:nvPicPr>
          <p:cNvPr id="409" name="Google Shape;409;p44"/>
          <p:cNvPicPr preferRelativeResize="0"/>
          <p:nvPr/>
        </p:nvPicPr>
        <p:blipFill rotWithShape="1">
          <a:blip r:embed="rId3">
            <a:alphaModFix/>
          </a:blip>
          <a:srcRect/>
          <a:stretch/>
        </p:blipFill>
        <p:spPr>
          <a:xfrm>
            <a:off x="838200" y="1638300"/>
            <a:ext cx="3146425" cy="1700212"/>
          </a:xfrm>
          <a:prstGeom prst="rect">
            <a:avLst/>
          </a:prstGeom>
          <a:noFill/>
          <a:ln>
            <a:noFill/>
          </a:ln>
        </p:spPr>
      </p:pic>
      <p:pic>
        <p:nvPicPr>
          <p:cNvPr id="410" name="Google Shape;410;p44"/>
          <p:cNvPicPr preferRelativeResize="0"/>
          <p:nvPr/>
        </p:nvPicPr>
        <p:blipFill rotWithShape="1">
          <a:blip r:embed="rId4">
            <a:alphaModFix/>
          </a:blip>
          <a:srcRect/>
          <a:stretch/>
        </p:blipFill>
        <p:spPr>
          <a:xfrm>
            <a:off x="5029200" y="1385887"/>
            <a:ext cx="3595687" cy="1952625"/>
          </a:xfrm>
          <a:prstGeom prst="rect">
            <a:avLst/>
          </a:prstGeom>
          <a:noFill/>
          <a:ln>
            <a:noFill/>
          </a:ln>
        </p:spPr>
      </p:pic>
      <p:pic>
        <p:nvPicPr>
          <p:cNvPr id="411" name="Google Shape;411;p44"/>
          <p:cNvPicPr preferRelativeResize="0"/>
          <p:nvPr/>
        </p:nvPicPr>
        <p:blipFill rotWithShape="1">
          <a:blip r:embed="rId5">
            <a:alphaModFix/>
          </a:blip>
          <a:srcRect/>
          <a:stretch/>
        </p:blipFill>
        <p:spPr>
          <a:xfrm>
            <a:off x="458787" y="3962400"/>
            <a:ext cx="8151812" cy="19383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1"/>
                                        </p:tgtEl>
                                        <p:attrNameLst>
                                          <p:attrName>style.visibility</p:attrName>
                                        </p:attrNameLst>
                                      </p:cBhvr>
                                      <p:to>
                                        <p:strVal val="visible"/>
                                      </p:to>
                                    </p:set>
                                    <p:animEffect transition="in" filter="fade">
                                      <p:cBhvr>
                                        <p:cTn id="15" dur="1000"/>
                                        <p:tgtEl>
                                          <p:spTgt spid="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31</a:t>
            </a:fld>
            <a:endParaRPr/>
          </a:p>
        </p:txBody>
      </p:sp>
      <p:sp>
        <p:nvSpPr>
          <p:cNvPr id="418" name="Google Shape;418;p4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19.9: </a:t>
            </a:r>
            <a:r>
              <a:rPr lang="en-US" sz="2000" b="1" i="1" u="none">
                <a:solidFill>
                  <a:schemeClr val="dk1"/>
                </a:solidFill>
                <a:latin typeface="Times"/>
                <a:ea typeface="Times"/>
                <a:cs typeface="Times"/>
                <a:sym typeface="Times"/>
              </a:rPr>
              <a:t>Contents of data field for the error messages</a:t>
            </a:r>
            <a:endParaRPr/>
          </a:p>
        </p:txBody>
      </p:sp>
      <p:pic>
        <p:nvPicPr>
          <p:cNvPr id="419" name="Google Shape;419;p45"/>
          <p:cNvPicPr preferRelativeResize="0"/>
          <p:nvPr/>
        </p:nvPicPr>
        <p:blipFill rotWithShape="1">
          <a:blip r:embed="rId3">
            <a:alphaModFix/>
          </a:blip>
          <a:srcRect/>
          <a:stretch/>
        </p:blipFill>
        <p:spPr>
          <a:xfrm>
            <a:off x="838200" y="1905000"/>
            <a:ext cx="7329487" cy="2794000"/>
          </a:xfrm>
          <a:prstGeom prst="rect">
            <a:avLst/>
          </a:prstGeom>
          <a:noFill/>
          <a:ln>
            <a:noFill/>
          </a:ln>
        </p:spPr>
      </p:pic>
      <p:sp>
        <p:nvSpPr>
          <p:cNvPr id="2" name="TextBox 1"/>
          <p:cNvSpPr txBox="1"/>
          <p:nvPr/>
        </p:nvSpPr>
        <p:spPr>
          <a:xfrm>
            <a:off x="345057" y="914400"/>
            <a:ext cx="8597225" cy="646331"/>
          </a:xfrm>
          <a:prstGeom prst="rect">
            <a:avLst/>
          </a:prstGeom>
          <a:noFill/>
        </p:spPr>
        <p:txBody>
          <a:bodyPr wrap="none" rtlCol="0">
            <a:spAutoFit/>
          </a:bodyPr>
          <a:lstStyle/>
          <a:p>
            <a:r>
              <a:rPr lang="en-US" sz="1800" dirty="0" smtClean="0"/>
              <a:t>When router show error it send feedback to the sender by send whole packet back</a:t>
            </a:r>
          </a:p>
          <a:p>
            <a:r>
              <a:rPr lang="en-US" sz="1800" dirty="0" smtClean="0"/>
              <a:t> to the sender</a:t>
            </a:r>
            <a:endParaRPr lang="en-IN"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9"/>
                                        </p:tgtEl>
                                        <p:attrNameLst>
                                          <p:attrName>style.visibility</p:attrName>
                                        </p:attrNameLst>
                                      </p:cBhvr>
                                      <p:to>
                                        <p:strVal val="visible"/>
                                      </p:to>
                                    </p:set>
                                    <p:animEffect transition="in" filter="fade">
                                      <p:cBhvr>
                                        <p:cTn id="7" dur="20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32</a:t>
            </a:fld>
            <a:endParaRPr/>
          </a:p>
        </p:txBody>
      </p:sp>
      <p:sp>
        <p:nvSpPr>
          <p:cNvPr id="426" name="Google Shape;426;p46"/>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7" name="Google Shape;427;p4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8" name="Google Shape;428;p46"/>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9" name="Google Shape;429;p4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30" name="Google Shape;430;p4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31" name="Google Shape;431;p46"/>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32" name="Google Shape;432;p4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33" name="Google Shape;433;p46"/>
          <p:cNvSpPr txBox="1"/>
          <p:nvPr/>
        </p:nvSpPr>
        <p:spPr>
          <a:xfrm>
            <a:off x="1106487" y="0"/>
            <a:ext cx="47942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19.2.2  Debugging Tools</a:t>
            </a:r>
            <a:endParaRPr/>
          </a:p>
        </p:txBody>
      </p:sp>
      <p:sp>
        <p:nvSpPr>
          <p:cNvPr id="434" name="Google Shape;434;p46"/>
          <p:cNvSpPr txBox="1"/>
          <p:nvPr/>
        </p:nvSpPr>
        <p:spPr>
          <a:xfrm>
            <a:off x="381000" y="1293812"/>
            <a:ext cx="7924800" cy="222726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There are several tools that can be used in the Internet for debugging. </a:t>
            </a:r>
            <a:r>
              <a:rPr lang="en-US" sz="2800" b="1" i="1" u="none" dirty="0">
                <a:solidFill>
                  <a:srgbClr val="00B0F0"/>
                </a:solidFill>
                <a:latin typeface="Times New Roman"/>
                <a:ea typeface="Times New Roman"/>
                <a:cs typeface="Times New Roman"/>
                <a:sym typeface="Times New Roman"/>
              </a:rPr>
              <a:t>We can determine the viability of a host or router. We can trace the route of a packet. We introduce two tools that use ICMP for debugging: ping and traceroute.</a:t>
            </a:r>
            <a:endParaRPr dirty="0">
              <a:solidFill>
                <a:srgbClr val="00B0F0"/>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7"/>
          <p:cNvSpPr txBox="1"/>
          <p:nvPr/>
        </p:nvSpPr>
        <p:spPr>
          <a:xfrm>
            <a:off x="76200" y="696912"/>
            <a:ext cx="8839200" cy="35083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following shows how we send a ping message to the auniversity.edu site. We set the identifier field in the echo request and reply message and start the sequence number from 0; this number is incremented by one each time a new message is sent. Note that ping can calculate the round-trip time. It inserts the sending time in the data section of the message. When the packet arrives, it subtracts the arrival time from the departure time to get the round-trip time (</a:t>
            </a:r>
            <a:r>
              <a:rPr lang="en-US" sz="2800" b="0" i="1" u="none">
                <a:solidFill>
                  <a:schemeClr val="dk1"/>
                </a:solidFill>
                <a:latin typeface="Times New Roman"/>
                <a:ea typeface="Times New Roman"/>
                <a:cs typeface="Times New Roman"/>
                <a:sym typeface="Times New Roman"/>
              </a:rPr>
              <a:t>rtt</a:t>
            </a:r>
            <a:r>
              <a:rPr lang="en-US" sz="2800" b="0" i="0" u="none">
                <a:solidFill>
                  <a:schemeClr val="dk1"/>
                </a:solidFill>
                <a:latin typeface="Times New Roman"/>
                <a:ea typeface="Times New Roman"/>
                <a:cs typeface="Times New Roman"/>
                <a:sym typeface="Times New Roman"/>
              </a:rPr>
              <a:t>).</a:t>
            </a:r>
            <a:endParaRPr/>
          </a:p>
        </p:txBody>
      </p:sp>
      <p:grpSp>
        <p:nvGrpSpPr>
          <p:cNvPr id="441" name="Google Shape;441;p47"/>
          <p:cNvGrpSpPr/>
          <p:nvPr/>
        </p:nvGrpSpPr>
        <p:grpSpPr>
          <a:xfrm>
            <a:off x="0" y="0"/>
            <a:ext cx="9144000" cy="609600"/>
            <a:chOff x="0" y="2448"/>
            <a:chExt cx="5760" cy="384"/>
          </a:xfrm>
        </p:grpSpPr>
        <p:sp>
          <p:nvSpPr>
            <p:cNvPr id="442" name="Google Shape;442;p47"/>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43" name="Google Shape;443;p47"/>
            <p:cNvSpPr txBox="1"/>
            <p:nvPr/>
          </p:nvSpPr>
          <p:spPr>
            <a:xfrm>
              <a:off x="0" y="2448"/>
              <a:ext cx="2029"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19.11</a:t>
              </a:r>
              <a:endParaRPr/>
            </a:p>
          </p:txBody>
        </p:sp>
      </p:grpSp>
      <p:pic>
        <p:nvPicPr>
          <p:cNvPr id="444" name="Google Shape;444;p47"/>
          <p:cNvPicPr preferRelativeResize="0"/>
          <p:nvPr/>
        </p:nvPicPr>
        <p:blipFill rotWithShape="1">
          <a:blip r:embed="rId3">
            <a:alphaModFix/>
          </a:blip>
          <a:srcRect/>
          <a:stretch/>
        </p:blipFill>
        <p:spPr>
          <a:xfrm>
            <a:off x="342900" y="4602162"/>
            <a:ext cx="8572500" cy="1341437"/>
          </a:xfrm>
          <a:prstGeom prst="rect">
            <a:avLst/>
          </a:prstGeom>
          <a:noFill/>
          <a:ln>
            <a:noFill/>
          </a:ln>
        </p:spPr>
      </p:pic>
      <p:sp>
        <p:nvSpPr>
          <p:cNvPr id="445" name="Google Shape;445;p4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33</a:t>
            </a:fld>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grpSp>
        <p:nvGrpSpPr>
          <p:cNvPr id="451" name="Google Shape;451;p48"/>
          <p:cNvGrpSpPr/>
          <p:nvPr/>
        </p:nvGrpSpPr>
        <p:grpSpPr>
          <a:xfrm>
            <a:off x="0" y="0"/>
            <a:ext cx="9144000" cy="609600"/>
            <a:chOff x="0" y="2448"/>
            <a:chExt cx="5760" cy="384"/>
          </a:xfrm>
        </p:grpSpPr>
        <p:sp>
          <p:nvSpPr>
            <p:cNvPr id="452" name="Google Shape;452;p48"/>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53" name="Google Shape;453;p48"/>
            <p:cNvSpPr txBox="1"/>
            <p:nvPr/>
          </p:nvSpPr>
          <p:spPr>
            <a:xfrm>
              <a:off x="0" y="2448"/>
              <a:ext cx="3542"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19.11(continued)</a:t>
              </a:r>
              <a:endParaRPr/>
            </a:p>
          </p:txBody>
        </p:sp>
      </p:grpSp>
      <p:pic>
        <p:nvPicPr>
          <p:cNvPr id="454" name="Google Shape;454;p48"/>
          <p:cNvPicPr preferRelativeResize="0"/>
          <p:nvPr/>
        </p:nvPicPr>
        <p:blipFill rotWithShape="1">
          <a:blip r:embed="rId3">
            <a:alphaModFix/>
          </a:blip>
          <a:srcRect/>
          <a:stretch/>
        </p:blipFill>
        <p:spPr>
          <a:xfrm>
            <a:off x="304800" y="1520825"/>
            <a:ext cx="8556625" cy="2670175"/>
          </a:xfrm>
          <a:prstGeom prst="rect">
            <a:avLst/>
          </a:prstGeom>
          <a:noFill/>
          <a:ln>
            <a:noFill/>
          </a:ln>
        </p:spPr>
      </p:pic>
      <p:sp>
        <p:nvSpPr>
          <p:cNvPr id="455" name="Google Shape;455;p4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34</a:t>
            </a:fld>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4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35</a:t>
            </a:fld>
            <a:endParaRPr/>
          </a:p>
        </p:txBody>
      </p:sp>
      <p:sp>
        <p:nvSpPr>
          <p:cNvPr id="462" name="Google Shape;462;p49"/>
          <p:cNvSpPr txBox="1"/>
          <p:nvPr/>
        </p:nvSpPr>
        <p:spPr>
          <a:xfrm>
            <a:off x="0" y="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19.10: </a:t>
            </a:r>
            <a:r>
              <a:rPr lang="en-US" sz="2000" b="1" i="1" u="none">
                <a:solidFill>
                  <a:schemeClr val="dk1"/>
                </a:solidFill>
                <a:latin typeface="Times"/>
                <a:ea typeface="Times"/>
                <a:cs typeface="Times"/>
                <a:sym typeface="Times"/>
              </a:rPr>
              <a:t>Example of traceroute program</a:t>
            </a:r>
            <a:endParaRPr/>
          </a:p>
        </p:txBody>
      </p:sp>
      <p:pic>
        <p:nvPicPr>
          <p:cNvPr id="463" name="Google Shape;463;p49"/>
          <p:cNvPicPr preferRelativeResize="0"/>
          <p:nvPr/>
        </p:nvPicPr>
        <p:blipFill rotWithShape="1">
          <a:blip r:embed="rId3">
            <a:alphaModFix/>
          </a:blip>
          <a:srcRect/>
          <a:stretch/>
        </p:blipFill>
        <p:spPr>
          <a:xfrm>
            <a:off x="1214437" y="1835150"/>
            <a:ext cx="1604962" cy="493712"/>
          </a:xfrm>
          <a:prstGeom prst="rect">
            <a:avLst/>
          </a:prstGeom>
          <a:noFill/>
          <a:ln>
            <a:noFill/>
          </a:ln>
        </p:spPr>
      </p:pic>
      <p:pic>
        <p:nvPicPr>
          <p:cNvPr id="464" name="Google Shape;464;p49"/>
          <p:cNvPicPr preferRelativeResize="0"/>
          <p:nvPr/>
        </p:nvPicPr>
        <p:blipFill rotWithShape="1">
          <a:blip r:embed="rId4">
            <a:alphaModFix/>
          </a:blip>
          <a:srcRect/>
          <a:stretch/>
        </p:blipFill>
        <p:spPr>
          <a:xfrm>
            <a:off x="1219200" y="2593975"/>
            <a:ext cx="1458912" cy="249237"/>
          </a:xfrm>
          <a:prstGeom prst="rect">
            <a:avLst/>
          </a:prstGeom>
          <a:noFill/>
          <a:ln>
            <a:noFill/>
          </a:ln>
        </p:spPr>
      </p:pic>
      <p:pic>
        <p:nvPicPr>
          <p:cNvPr id="465" name="Google Shape;465;p49"/>
          <p:cNvPicPr preferRelativeResize="0"/>
          <p:nvPr/>
        </p:nvPicPr>
        <p:blipFill rotWithShape="1">
          <a:blip r:embed="rId5">
            <a:alphaModFix/>
          </a:blip>
          <a:srcRect/>
          <a:stretch/>
        </p:blipFill>
        <p:spPr>
          <a:xfrm>
            <a:off x="1196975" y="3067050"/>
            <a:ext cx="3243262" cy="477837"/>
          </a:xfrm>
          <a:prstGeom prst="rect">
            <a:avLst/>
          </a:prstGeom>
          <a:noFill/>
          <a:ln>
            <a:noFill/>
          </a:ln>
        </p:spPr>
      </p:pic>
      <p:pic>
        <p:nvPicPr>
          <p:cNvPr id="466" name="Google Shape;466;p49"/>
          <p:cNvPicPr preferRelativeResize="0"/>
          <p:nvPr/>
        </p:nvPicPr>
        <p:blipFill rotWithShape="1">
          <a:blip r:embed="rId6">
            <a:alphaModFix/>
          </a:blip>
          <a:srcRect/>
          <a:stretch/>
        </p:blipFill>
        <p:spPr>
          <a:xfrm>
            <a:off x="1295400" y="3813175"/>
            <a:ext cx="3068637" cy="261937"/>
          </a:xfrm>
          <a:prstGeom prst="rect">
            <a:avLst/>
          </a:prstGeom>
          <a:noFill/>
          <a:ln>
            <a:noFill/>
          </a:ln>
        </p:spPr>
      </p:pic>
      <p:pic>
        <p:nvPicPr>
          <p:cNvPr id="467" name="Google Shape;467;p49"/>
          <p:cNvPicPr preferRelativeResize="0"/>
          <p:nvPr/>
        </p:nvPicPr>
        <p:blipFill rotWithShape="1">
          <a:blip r:embed="rId7">
            <a:alphaModFix/>
          </a:blip>
          <a:srcRect/>
          <a:stretch/>
        </p:blipFill>
        <p:spPr>
          <a:xfrm>
            <a:off x="1195387" y="4194175"/>
            <a:ext cx="4767262" cy="528637"/>
          </a:xfrm>
          <a:prstGeom prst="rect">
            <a:avLst/>
          </a:prstGeom>
          <a:noFill/>
          <a:ln>
            <a:noFill/>
          </a:ln>
        </p:spPr>
      </p:pic>
      <p:pic>
        <p:nvPicPr>
          <p:cNvPr id="468" name="Google Shape;468;p49"/>
          <p:cNvPicPr preferRelativeResize="0"/>
          <p:nvPr/>
        </p:nvPicPr>
        <p:blipFill rotWithShape="1">
          <a:blip r:embed="rId8">
            <a:alphaModFix/>
          </a:blip>
          <a:srcRect/>
          <a:stretch/>
        </p:blipFill>
        <p:spPr>
          <a:xfrm>
            <a:off x="1295400" y="4905375"/>
            <a:ext cx="4595812" cy="261937"/>
          </a:xfrm>
          <a:prstGeom prst="rect">
            <a:avLst/>
          </a:prstGeom>
          <a:noFill/>
          <a:ln>
            <a:noFill/>
          </a:ln>
        </p:spPr>
      </p:pic>
      <p:pic>
        <p:nvPicPr>
          <p:cNvPr id="469" name="Google Shape;469;p49"/>
          <p:cNvPicPr preferRelativeResize="0"/>
          <p:nvPr/>
        </p:nvPicPr>
        <p:blipFill rotWithShape="1">
          <a:blip r:embed="rId9">
            <a:alphaModFix/>
          </a:blip>
          <a:srcRect/>
          <a:stretch/>
        </p:blipFill>
        <p:spPr>
          <a:xfrm>
            <a:off x="1219200" y="5337175"/>
            <a:ext cx="6329362" cy="517525"/>
          </a:xfrm>
          <a:prstGeom prst="rect">
            <a:avLst/>
          </a:prstGeom>
          <a:noFill/>
          <a:ln>
            <a:noFill/>
          </a:ln>
        </p:spPr>
      </p:pic>
      <p:pic>
        <p:nvPicPr>
          <p:cNvPr id="470" name="Google Shape;470;p49"/>
          <p:cNvPicPr preferRelativeResize="0"/>
          <p:nvPr/>
        </p:nvPicPr>
        <p:blipFill rotWithShape="1">
          <a:blip r:embed="rId10">
            <a:alphaModFix/>
          </a:blip>
          <a:srcRect/>
          <a:stretch/>
        </p:blipFill>
        <p:spPr>
          <a:xfrm>
            <a:off x="1271587" y="6064250"/>
            <a:ext cx="6249987" cy="250825"/>
          </a:xfrm>
          <a:prstGeom prst="rect">
            <a:avLst/>
          </a:prstGeom>
          <a:noFill/>
          <a:ln>
            <a:noFill/>
          </a:ln>
        </p:spPr>
      </p:pic>
      <p:pic>
        <p:nvPicPr>
          <p:cNvPr id="471" name="Google Shape;471;p49"/>
          <p:cNvPicPr preferRelativeResize="0"/>
          <p:nvPr/>
        </p:nvPicPr>
        <p:blipFill rotWithShape="1">
          <a:blip r:embed="rId11">
            <a:alphaModFix/>
          </a:blip>
          <a:srcRect/>
          <a:stretch/>
        </p:blipFill>
        <p:spPr>
          <a:xfrm>
            <a:off x="6684962" y="144462"/>
            <a:ext cx="2154237" cy="1074737"/>
          </a:xfrm>
          <a:prstGeom prst="rect">
            <a:avLst/>
          </a:prstGeom>
          <a:noFill/>
          <a:ln>
            <a:noFill/>
          </a:ln>
        </p:spPr>
      </p:pic>
      <p:grpSp>
        <p:nvGrpSpPr>
          <p:cNvPr id="472" name="Google Shape;472;p49"/>
          <p:cNvGrpSpPr/>
          <p:nvPr/>
        </p:nvGrpSpPr>
        <p:grpSpPr>
          <a:xfrm>
            <a:off x="871537" y="1295400"/>
            <a:ext cx="7205662" cy="5337175"/>
            <a:chOff x="871574" y="1295400"/>
            <a:chExt cx="7205626" cy="5337525"/>
          </a:xfrm>
        </p:grpSpPr>
        <p:cxnSp>
          <p:nvCxnSpPr>
            <p:cNvPr id="473" name="Google Shape;473;p49"/>
            <p:cNvCxnSpPr/>
            <p:nvPr/>
          </p:nvCxnSpPr>
          <p:spPr>
            <a:xfrm>
              <a:off x="7696200" y="1835849"/>
              <a:ext cx="0" cy="4797075"/>
            </a:xfrm>
            <a:prstGeom prst="straightConnector1">
              <a:avLst/>
            </a:prstGeom>
            <a:noFill/>
            <a:ln w="9525" cap="flat" cmpd="sng">
              <a:solidFill>
                <a:schemeClr val="dk1"/>
              </a:solidFill>
              <a:prstDash val="solid"/>
              <a:miter lim="800000"/>
              <a:headEnd type="none" w="med" len="med"/>
              <a:tailEnd type="stealth" w="med" len="med"/>
            </a:ln>
          </p:spPr>
        </p:cxnSp>
        <p:cxnSp>
          <p:nvCxnSpPr>
            <p:cNvPr id="474" name="Google Shape;474;p49"/>
            <p:cNvCxnSpPr/>
            <p:nvPr/>
          </p:nvCxnSpPr>
          <p:spPr>
            <a:xfrm>
              <a:off x="2819400" y="1679925"/>
              <a:ext cx="0" cy="1409700"/>
            </a:xfrm>
            <a:prstGeom prst="straightConnector1">
              <a:avLst/>
            </a:prstGeom>
            <a:noFill/>
            <a:ln w="9525" cap="flat" cmpd="sng">
              <a:solidFill>
                <a:schemeClr val="dk1"/>
              </a:solidFill>
              <a:prstDash val="solid"/>
              <a:miter lim="800000"/>
              <a:headEnd type="none" w="med" len="med"/>
              <a:tailEnd type="stealth" w="med" len="med"/>
            </a:ln>
          </p:spPr>
        </p:cxnSp>
        <p:cxnSp>
          <p:nvCxnSpPr>
            <p:cNvPr id="475" name="Google Shape;475;p49"/>
            <p:cNvCxnSpPr/>
            <p:nvPr/>
          </p:nvCxnSpPr>
          <p:spPr>
            <a:xfrm>
              <a:off x="4441013" y="1679925"/>
              <a:ext cx="0" cy="2395025"/>
            </a:xfrm>
            <a:prstGeom prst="straightConnector1">
              <a:avLst/>
            </a:prstGeom>
            <a:noFill/>
            <a:ln w="9525" cap="flat" cmpd="sng">
              <a:solidFill>
                <a:schemeClr val="dk1"/>
              </a:solidFill>
              <a:prstDash val="solid"/>
              <a:miter lim="800000"/>
              <a:headEnd type="none" w="med" len="med"/>
              <a:tailEnd type="stealth" w="med" len="med"/>
            </a:ln>
          </p:spPr>
        </p:cxnSp>
        <p:cxnSp>
          <p:nvCxnSpPr>
            <p:cNvPr id="476" name="Google Shape;476;p49"/>
            <p:cNvCxnSpPr/>
            <p:nvPr/>
          </p:nvCxnSpPr>
          <p:spPr>
            <a:xfrm>
              <a:off x="6019800" y="1529287"/>
              <a:ext cx="0" cy="3808238"/>
            </a:xfrm>
            <a:prstGeom prst="straightConnector1">
              <a:avLst/>
            </a:prstGeom>
            <a:noFill/>
            <a:ln w="9525" cap="flat" cmpd="sng">
              <a:solidFill>
                <a:schemeClr val="dk1"/>
              </a:solidFill>
              <a:prstDash val="solid"/>
              <a:miter lim="800000"/>
              <a:headEnd type="none" w="med" len="med"/>
              <a:tailEnd type="stealth" w="med" len="med"/>
            </a:ln>
          </p:spPr>
        </p:cxnSp>
        <p:cxnSp>
          <p:nvCxnSpPr>
            <p:cNvPr id="477" name="Google Shape;477;p49"/>
            <p:cNvCxnSpPr/>
            <p:nvPr/>
          </p:nvCxnSpPr>
          <p:spPr>
            <a:xfrm>
              <a:off x="1143000" y="1835850"/>
              <a:ext cx="0" cy="4797075"/>
            </a:xfrm>
            <a:prstGeom prst="straightConnector1">
              <a:avLst/>
            </a:prstGeom>
            <a:noFill/>
            <a:ln w="9525" cap="flat" cmpd="sng">
              <a:solidFill>
                <a:schemeClr val="dk1"/>
              </a:solidFill>
              <a:prstDash val="solid"/>
              <a:miter lim="800000"/>
              <a:headEnd type="none" w="med" len="med"/>
              <a:tailEnd type="stealth" w="med" len="med"/>
            </a:ln>
          </p:spPr>
        </p:cxnSp>
        <p:pic>
          <p:nvPicPr>
            <p:cNvPr id="478" name="Google Shape;478;p49"/>
            <p:cNvPicPr preferRelativeResize="0"/>
            <p:nvPr/>
          </p:nvPicPr>
          <p:blipFill rotWithShape="1">
            <a:blip r:embed="rId12">
              <a:alphaModFix/>
            </a:blip>
            <a:srcRect/>
            <a:stretch/>
          </p:blipFill>
          <p:spPr>
            <a:xfrm>
              <a:off x="871574" y="1295400"/>
              <a:ext cx="7205626" cy="61312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gtEl>
                                        <p:attrNameLst>
                                          <p:attrName>style.visibility</p:attrName>
                                        </p:attrNameLst>
                                      </p:cBhvr>
                                      <p:to>
                                        <p:strVal val="visible"/>
                                      </p:to>
                                    </p:set>
                                    <p:animEffect transition="in" filter="fade">
                                      <p:cBhvr>
                                        <p:cTn id="7" dur="500"/>
                                        <p:tgtEl>
                                          <p:spTgt spid="4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4"/>
                                        </p:tgtEl>
                                        <p:attrNameLst>
                                          <p:attrName>style.visibility</p:attrName>
                                        </p:attrNameLst>
                                      </p:cBhvr>
                                      <p:to>
                                        <p:strVal val="visible"/>
                                      </p:to>
                                    </p:set>
                                    <p:animEffect transition="in" filter="fade">
                                      <p:cBhvr>
                                        <p:cTn id="12" dur="500"/>
                                        <p:tgtEl>
                                          <p:spTgt spid="4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5"/>
                                        </p:tgtEl>
                                        <p:attrNameLst>
                                          <p:attrName>style.visibility</p:attrName>
                                        </p:attrNameLst>
                                      </p:cBhvr>
                                      <p:to>
                                        <p:strVal val="visible"/>
                                      </p:to>
                                    </p:set>
                                    <p:animEffect transition="in" filter="fade">
                                      <p:cBhvr>
                                        <p:cTn id="17" dur="500"/>
                                        <p:tgtEl>
                                          <p:spTgt spid="4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6"/>
                                        </p:tgtEl>
                                        <p:attrNameLst>
                                          <p:attrName>style.visibility</p:attrName>
                                        </p:attrNameLst>
                                      </p:cBhvr>
                                      <p:to>
                                        <p:strVal val="visible"/>
                                      </p:to>
                                    </p:set>
                                    <p:animEffect transition="in" filter="fade">
                                      <p:cBhvr>
                                        <p:cTn id="22" dur="500"/>
                                        <p:tgtEl>
                                          <p:spTgt spid="4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7"/>
                                        </p:tgtEl>
                                        <p:attrNameLst>
                                          <p:attrName>style.visibility</p:attrName>
                                        </p:attrNameLst>
                                      </p:cBhvr>
                                      <p:to>
                                        <p:strVal val="visible"/>
                                      </p:to>
                                    </p:set>
                                    <p:animEffect transition="in" filter="fade">
                                      <p:cBhvr>
                                        <p:cTn id="27" dur="500"/>
                                        <p:tgtEl>
                                          <p:spTgt spid="4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8"/>
                                        </p:tgtEl>
                                        <p:attrNameLst>
                                          <p:attrName>style.visibility</p:attrName>
                                        </p:attrNameLst>
                                      </p:cBhvr>
                                      <p:to>
                                        <p:strVal val="visible"/>
                                      </p:to>
                                    </p:set>
                                    <p:animEffect transition="in" filter="fade">
                                      <p:cBhvr>
                                        <p:cTn id="32" dur="500"/>
                                        <p:tgtEl>
                                          <p:spTgt spid="46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69"/>
                                        </p:tgtEl>
                                        <p:attrNameLst>
                                          <p:attrName>style.visibility</p:attrName>
                                        </p:attrNameLst>
                                      </p:cBhvr>
                                      <p:to>
                                        <p:strVal val="visible"/>
                                      </p:to>
                                    </p:set>
                                    <p:animEffect transition="in" filter="fade">
                                      <p:cBhvr>
                                        <p:cTn id="37" dur="500"/>
                                        <p:tgtEl>
                                          <p:spTgt spid="46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70"/>
                                        </p:tgtEl>
                                        <p:attrNameLst>
                                          <p:attrName>style.visibility</p:attrName>
                                        </p:attrNameLst>
                                      </p:cBhvr>
                                      <p:to>
                                        <p:strVal val="visible"/>
                                      </p:to>
                                    </p:set>
                                    <p:animEffect transition="in" filter="fade">
                                      <p:cBhvr>
                                        <p:cTn id="42" dur="500"/>
                                        <p:tgtEl>
                                          <p:spTgt spid="470"/>
                                        </p:tgtEl>
                                      </p:cBhvr>
                                    </p:animEffect>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471"/>
                                        </p:tgtEl>
                                        <p:attrNameLst>
                                          <p:attrName>style.visibility</p:attrName>
                                        </p:attrNameLst>
                                      </p:cBhvr>
                                      <p:to>
                                        <p:strVal val="visible"/>
                                      </p:to>
                                    </p:set>
                                    <p:anim calcmode="lin" valueType="num">
                                      <p:cBhvr additive="base">
                                        <p:cTn id="47" dur="500"/>
                                        <p:tgtEl>
                                          <p:spTgt spid="471"/>
                                        </p:tgtEl>
                                        <p:attrNameLst>
                                          <p:attrName>ppt_w</p:attrName>
                                        </p:attrNameLst>
                                      </p:cBhvr>
                                      <p:tavLst>
                                        <p:tav tm="0">
                                          <p:val>
                                            <p:strVal val="0"/>
                                          </p:val>
                                        </p:tav>
                                        <p:tav tm="100000">
                                          <p:val>
                                            <p:strVal val="#ppt_w"/>
                                          </p:val>
                                        </p:tav>
                                      </p:tavLst>
                                    </p:anim>
                                    <p:anim calcmode="lin" valueType="num">
                                      <p:cBhvr additive="base">
                                        <p:cTn id="48" dur="500"/>
                                        <p:tgtEl>
                                          <p:spTgt spid="47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5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36</a:t>
            </a:fld>
            <a:endParaRPr/>
          </a:p>
        </p:txBody>
      </p:sp>
      <p:sp>
        <p:nvSpPr>
          <p:cNvPr id="485" name="Google Shape;485;p50"/>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6" name="Google Shape;486;p5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7" name="Google Shape;487;p50"/>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8" name="Google Shape;488;p5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9" name="Google Shape;489;p5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90" name="Google Shape;490;p50"/>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91" name="Google Shape;491;p5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92" name="Google Shape;492;p50"/>
          <p:cNvSpPr txBox="1"/>
          <p:nvPr/>
        </p:nvSpPr>
        <p:spPr>
          <a:xfrm>
            <a:off x="1106487" y="0"/>
            <a:ext cx="48196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19.2.3  ICMP Checksum</a:t>
            </a:r>
            <a:endParaRPr/>
          </a:p>
        </p:txBody>
      </p:sp>
      <p:sp>
        <p:nvSpPr>
          <p:cNvPr id="493" name="Google Shape;493;p50"/>
          <p:cNvSpPr txBox="1"/>
          <p:nvPr/>
        </p:nvSpPr>
        <p:spPr>
          <a:xfrm>
            <a:off x="381000" y="1293812"/>
            <a:ext cx="7924800" cy="94615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In ICMP the checksum is calculated over the entire message (header and data).</a:t>
            </a:r>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1"/>
          <p:cNvSpPr txBox="1"/>
          <p:nvPr/>
        </p:nvSpPr>
        <p:spPr>
          <a:xfrm>
            <a:off x="76200" y="696912"/>
            <a:ext cx="8839200" cy="265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Figure 19.11 shows an example of checksum calculation for a simple echo-request message. We randomly chose the identifier to be 1 and the sequence number to be 9. The message is divided into 16-bit (2-byte) words. The words are added and the sum is complemented. Now the sender can put this value in the checksum field.</a:t>
            </a:r>
            <a:endParaRPr/>
          </a:p>
        </p:txBody>
      </p:sp>
      <p:grpSp>
        <p:nvGrpSpPr>
          <p:cNvPr id="500" name="Google Shape;500;p51"/>
          <p:cNvGrpSpPr/>
          <p:nvPr/>
        </p:nvGrpSpPr>
        <p:grpSpPr>
          <a:xfrm>
            <a:off x="0" y="0"/>
            <a:ext cx="9144000" cy="609600"/>
            <a:chOff x="0" y="2448"/>
            <a:chExt cx="5760" cy="384"/>
          </a:xfrm>
        </p:grpSpPr>
        <p:sp>
          <p:nvSpPr>
            <p:cNvPr id="501" name="Google Shape;501;p51"/>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02" name="Google Shape;502;p51"/>
            <p:cNvSpPr txBox="1"/>
            <p:nvPr/>
          </p:nvSpPr>
          <p:spPr>
            <a:xfrm>
              <a:off x="0" y="2448"/>
              <a:ext cx="2029"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19.12</a:t>
              </a:r>
              <a:endParaRPr/>
            </a:p>
          </p:txBody>
        </p:sp>
      </p:grpSp>
      <p:sp>
        <p:nvSpPr>
          <p:cNvPr id="503" name="Google Shape;503;p5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37</a:t>
            </a:fld>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38</a:t>
            </a:fld>
            <a:endParaRPr/>
          </a:p>
        </p:txBody>
      </p:sp>
      <p:sp>
        <p:nvSpPr>
          <p:cNvPr id="510" name="Google Shape;510;p52"/>
          <p:cNvSpPr txBox="1"/>
          <p:nvPr/>
        </p:nvSpPr>
        <p:spPr>
          <a:xfrm>
            <a:off x="0" y="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19.11: </a:t>
            </a:r>
            <a:r>
              <a:rPr lang="en-US" sz="2000" b="1" i="1" u="none">
                <a:solidFill>
                  <a:schemeClr val="dk1"/>
                </a:solidFill>
                <a:latin typeface="Times"/>
                <a:ea typeface="Times"/>
                <a:cs typeface="Times"/>
                <a:sym typeface="Times"/>
              </a:rPr>
              <a:t>Example of checksum calculation</a:t>
            </a:r>
            <a:endParaRPr/>
          </a:p>
        </p:txBody>
      </p:sp>
      <p:pic>
        <p:nvPicPr>
          <p:cNvPr id="511" name="Google Shape;511;p52"/>
          <p:cNvPicPr preferRelativeResize="0"/>
          <p:nvPr/>
        </p:nvPicPr>
        <p:blipFill rotWithShape="1">
          <a:blip r:embed="rId3">
            <a:alphaModFix/>
          </a:blip>
          <a:srcRect/>
          <a:stretch/>
        </p:blipFill>
        <p:spPr>
          <a:xfrm>
            <a:off x="5257800" y="1849437"/>
            <a:ext cx="2743200" cy="3371850"/>
          </a:xfrm>
          <a:prstGeom prst="rect">
            <a:avLst/>
          </a:prstGeom>
          <a:noFill/>
          <a:ln>
            <a:noFill/>
          </a:ln>
        </p:spPr>
      </p:pic>
      <p:pic>
        <p:nvPicPr>
          <p:cNvPr id="512" name="Google Shape;512;p52"/>
          <p:cNvPicPr preferRelativeResize="0"/>
          <p:nvPr/>
        </p:nvPicPr>
        <p:blipFill rotWithShape="1">
          <a:blip r:embed="rId4">
            <a:alphaModFix/>
          </a:blip>
          <a:srcRect/>
          <a:stretch/>
        </p:blipFill>
        <p:spPr>
          <a:xfrm>
            <a:off x="762000" y="1716087"/>
            <a:ext cx="5041900" cy="1211262"/>
          </a:xfrm>
          <a:prstGeom prst="rect">
            <a:avLst/>
          </a:prstGeom>
          <a:noFill/>
          <a:ln>
            <a:noFill/>
          </a:ln>
        </p:spPr>
      </p:pic>
      <p:pic>
        <p:nvPicPr>
          <p:cNvPr id="513" name="Google Shape;513;p52"/>
          <p:cNvPicPr preferRelativeResize="0"/>
          <p:nvPr/>
        </p:nvPicPr>
        <p:blipFill rotWithShape="1">
          <a:blip r:embed="rId5">
            <a:alphaModFix/>
          </a:blip>
          <a:srcRect/>
          <a:stretch/>
        </p:blipFill>
        <p:spPr>
          <a:xfrm>
            <a:off x="1600200" y="3011487"/>
            <a:ext cx="4248150" cy="23225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13"/>
                                        </p:tgtEl>
                                        <p:attrNameLst>
                                          <p:attrName>style.visibility</p:attrName>
                                        </p:attrNameLst>
                                      </p:cBhvr>
                                      <p:to>
                                        <p:strVal val="visible"/>
                                      </p:to>
                                    </p:set>
                                    <p:animEffect transition="in" filter="fade">
                                      <p:cBhvr>
                                        <p:cTn id="11" dur="2250"/>
                                        <p:tgtEl>
                                          <p:spTgt spid="5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11"/>
                                        </p:tgtEl>
                                        <p:attrNameLst>
                                          <p:attrName>style.visibility</p:attrName>
                                        </p:attrNameLst>
                                      </p:cBhvr>
                                      <p:to>
                                        <p:strVal val="visible"/>
                                      </p:to>
                                    </p:set>
                                    <p:animEffect transition="in" filter="fade">
                                      <p:cBhvr>
                                        <p:cTn id="16" dur="1750"/>
                                        <p:tgtEl>
                                          <p:spTgt spid="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39</a:t>
            </a:fld>
            <a:endParaRPr/>
          </a:p>
        </p:txBody>
      </p:sp>
      <p:sp>
        <p:nvSpPr>
          <p:cNvPr id="520" name="Google Shape;520;p53"/>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21" name="Google Shape;521;p53"/>
          <p:cNvSpPr txBox="1"/>
          <p:nvPr/>
        </p:nvSpPr>
        <p:spPr>
          <a:xfrm>
            <a:off x="228600" y="406400"/>
            <a:ext cx="3414712" cy="1066800"/>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19-3   MOBILE IP</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522" name="Google Shape;522;p53"/>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23" name="Google Shape;523;p53"/>
          <p:cNvSpPr txBox="1"/>
          <p:nvPr/>
        </p:nvSpPr>
        <p:spPr>
          <a:xfrm>
            <a:off x="381000" y="1601787"/>
            <a:ext cx="8610600" cy="447833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a:solidFill>
                  <a:schemeClr val="dk1"/>
                </a:solidFill>
                <a:latin typeface="Times"/>
                <a:ea typeface="Times"/>
                <a:cs typeface="Times"/>
                <a:sym typeface="Times"/>
              </a:rPr>
              <a:t>In the last section of this chapter, we discuss mobile IP. As mobile and personal computers such as notebooks become increasingly popular, we need to think about mobile IP, the extension of IP protocol that allows mobile computers to be connected to the Internet at any location where the connection is possible. In this section, we discuss this issue.</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
        <p:cNvGrpSpPr/>
        <p:nvPr/>
      </p:nvGrpSpPr>
      <p:grpSpPr>
        <a:xfrm>
          <a:off x="0" y="0"/>
          <a:ext cx="0" cy="0"/>
          <a:chOff x="0" y="0"/>
          <a:chExt cx="0" cy="0"/>
        </a:xfrm>
      </p:grpSpPr>
      <p:sp>
        <p:nvSpPr>
          <p:cNvPr id="127" name="Google Shape;127;p1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8" name="Google Shape;128;p1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9" name="Google Shape;129;p1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0" name="Google Shape;130;p1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1" name="Google Shape;131;p1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2" name="Google Shape;132;p1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3" name="Google Shape;133;p1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4" name="Google Shape;134;p19"/>
          <p:cNvSpPr txBox="1"/>
          <p:nvPr/>
        </p:nvSpPr>
        <p:spPr>
          <a:xfrm>
            <a:off x="1066800" y="-76200"/>
            <a:ext cx="75707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19: Objective (continued)</a:t>
            </a:r>
            <a:endParaRPr/>
          </a:p>
        </p:txBody>
      </p:sp>
      <p:sp>
        <p:nvSpPr>
          <p:cNvPr id="135" name="Google Shape;135;p19"/>
          <p:cNvSpPr txBox="1"/>
          <p:nvPr/>
        </p:nvSpPr>
        <p:spPr>
          <a:xfrm>
            <a:off x="152400" y="1447800"/>
            <a:ext cx="8991600" cy="60166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 </a:t>
            </a:r>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Aharoni"/>
              <a:ea typeface="Aharoni"/>
              <a:cs typeface="Aharoni"/>
              <a:sym typeface="Aharoni"/>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Times"/>
              <a:ea typeface="Times"/>
              <a:cs typeface="Times"/>
              <a:sym typeface="Times"/>
            </a:endParaRPr>
          </a:p>
          <a:p>
            <a:pPr marL="0" marR="0" lvl="0" indent="0" algn="l" rtl="0">
              <a:lnSpc>
                <a:spcPct val="100000"/>
              </a:lnSpc>
              <a:spcBef>
                <a:spcPts val="0"/>
              </a:spcBef>
              <a:spcAft>
                <a:spcPts val="0"/>
              </a:spcAft>
              <a:buNone/>
            </a:pPr>
            <a:endParaRPr sz="2400" b="1" i="1" u="none">
              <a:solidFill>
                <a:srgbClr val="FF0000"/>
              </a:solidFill>
              <a:latin typeface="Times"/>
              <a:ea typeface="Times"/>
              <a:cs typeface="Times"/>
              <a:sym typeface="Times"/>
            </a:endParaRPr>
          </a:p>
        </p:txBody>
      </p:sp>
      <p:sp>
        <p:nvSpPr>
          <p:cNvPr id="136" name="Google Shape;136;p19"/>
          <p:cNvSpPr txBox="1"/>
          <p:nvPr/>
        </p:nvSpPr>
        <p:spPr>
          <a:xfrm>
            <a:off x="152400" y="1143000"/>
            <a:ext cx="8516937" cy="2895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third section discusses the mobile IP, whose use is increasing every day when people temporarily move their computers from one place to another. The section first describes the issue of address change in this situation. It then shows the three phases involved in the process. The section finally explains the inefficiency involved in this process and some solutions.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anim calcmode="lin" valueType="num">
                                      <p:cBhvr additive="base">
                                        <p:cTn id="7" dur="1000"/>
                                        <p:tgtEl>
                                          <p:spTgt spid="136">
                                            <p:txEl>
                                              <p:pRg st="0" end="0"/>
                                            </p:txEl>
                                          </p:spTgt>
                                        </p:tgtEl>
                                        <p:attrNameLst>
                                          <p:attrName>ppt_w</p:attrName>
                                        </p:attrNameLst>
                                      </p:cBhvr>
                                      <p:tavLst>
                                        <p:tav tm="0">
                                          <p:val>
                                            <p:strVal val="0"/>
                                          </p:val>
                                        </p:tav>
                                        <p:tav tm="100000">
                                          <p:val>
                                            <p:strVal val="#ppt_w"/>
                                          </p:val>
                                        </p:tav>
                                      </p:tavLst>
                                    </p:anim>
                                    <p:anim calcmode="lin" valueType="num">
                                      <p:cBhvr additive="base">
                                        <p:cTn id="8" dur="1000"/>
                                        <p:tgtEl>
                                          <p:spTgt spid="136">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5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40</a:t>
            </a:fld>
            <a:endParaRPr/>
          </a:p>
        </p:txBody>
      </p:sp>
      <p:sp>
        <p:nvSpPr>
          <p:cNvPr id="530" name="Google Shape;530;p54"/>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31" name="Google Shape;531;p5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32" name="Google Shape;532;p54"/>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33" name="Google Shape;533;p5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34" name="Google Shape;534;p5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35" name="Google Shape;535;p54"/>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36" name="Google Shape;536;p5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37" name="Google Shape;537;p54"/>
          <p:cNvSpPr txBox="1"/>
          <p:nvPr/>
        </p:nvSpPr>
        <p:spPr>
          <a:xfrm>
            <a:off x="1106487" y="0"/>
            <a:ext cx="36639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19.3.1  Addressing</a:t>
            </a:r>
            <a:endParaRPr/>
          </a:p>
        </p:txBody>
      </p:sp>
      <p:sp>
        <p:nvSpPr>
          <p:cNvPr id="538" name="Google Shape;538;p54"/>
          <p:cNvSpPr txBox="1"/>
          <p:nvPr/>
        </p:nvSpPr>
        <p:spPr>
          <a:xfrm>
            <a:off x="381000" y="1293812"/>
            <a:ext cx="7924800" cy="13731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The main problem that must be solved in providing mobile communication using the IP protocol is addressing.</a:t>
            </a:r>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5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41</a:t>
            </a:fld>
            <a:endParaRPr/>
          </a:p>
        </p:txBody>
      </p:sp>
      <p:sp>
        <p:nvSpPr>
          <p:cNvPr id="545" name="Google Shape;545;p5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19.12:  </a:t>
            </a:r>
            <a:r>
              <a:rPr lang="en-US" sz="2000" b="1" i="1" u="none">
                <a:solidFill>
                  <a:schemeClr val="dk1"/>
                </a:solidFill>
                <a:latin typeface="Times"/>
                <a:ea typeface="Times"/>
                <a:cs typeface="Times"/>
                <a:sym typeface="Times"/>
              </a:rPr>
              <a:t>Home address and care-of address</a:t>
            </a:r>
            <a:endParaRPr/>
          </a:p>
        </p:txBody>
      </p:sp>
      <p:pic>
        <p:nvPicPr>
          <p:cNvPr id="546" name="Google Shape;546;p55"/>
          <p:cNvPicPr preferRelativeResize="0"/>
          <p:nvPr/>
        </p:nvPicPr>
        <p:blipFill rotWithShape="1">
          <a:blip r:embed="rId3">
            <a:alphaModFix/>
          </a:blip>
          <a:srcRect/>
          <a:stretch/>
        </p:blipFill>
        <p:spPr>
          <a:xfrm>
            <a:off x="417512" y="1981200"/>
            <a:ext cx="8193087" cy="31257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fade">
                                      <p:cBhvr>
                                        <p:cTn id="7" dur="2750"/>
                                        <p:tgtEl>
                                          <p:spTgt spid="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42</a:t>
            </a:fld>
            <a:endParaRPr/>
          </a:p>
        </p:txBody>
      </p:sp>
      <p:sp>
        <p:nvSpPr>
          <p:cNvPr id="553" name="Google Shape;553;p56"/>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54" name="Google Shape;554;p5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55" name="Google Shape;555;p56"/>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56" name="Google Shape;556;p5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57" name="Google Shape;557;p5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58" name="Google Shape;558;p56"/>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59" name="Google Shape;559;p5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0" name="Google Shape;560;p56"/>
          <p:cNvSpPr txBox="1"/>
          <p:nvPr/>
        </p:nvSpPr>
        <p:spPr>
          <a:xfrm>
            <a:off x="1106487" y="0"/>
            <a:ext cx="28511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19.3.2  Agents</a:t>
            </a:r>
            <a:endParaRPr/>
          </a:p>
        </p:txBody>
      </p:sp>
      <p:sp>
        <p:nvSpPr>
          <p:cNvPr id="561" name="Google Shape;561;p56"/>
          <p:cNvSpPr txBox="1"/>
          <p:nvPr/>
        </p:nvSpPr>
        <p:spPr>
          <a:xfrm>
            <a:off x="381000" y="1293812"/>
            <a:ext cx="7924800" cy="222726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To make the change of address transparent to the rest of the Internet requires a home agent and a foreign agent. Figure 19.13 shows the position of a home agent relative to the home network and a foreign agent relative to the foreign network..</a:t>
            </a:r>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43</a:t>
            </a:fld>
            <a:endParaRPr/>
          </a:p>
        </p:txBody>
      </p:sp>
      <p:sp>
        <p:nvSpPr>
          <p:cNvPr id="568" name="Google Shape;568;p5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19.13:  </a:t>
            </a:r>
            <a:r>
              <a:rPr lang="en-US" sz="2000" b="1" i="1" u="none">
                <a:solidFill>
                  <a:schemeClr val="dk1"/>
                </a:solidFill>
                <a:latin typeface="Times"/>
                <a:ea typeface="Times"/>
                <a:cs typeface="Times"/>
                <a:sym typeface="Times"/>
              </a:rPr>
              <a:t>Home agent and foreign agent</a:t>
            </a:r>
            <a:endParaRPr/>
          </a:p>
        </p:txBody>
      </p:sp>
      <p:pic>
        <p:nvPicPr>
          <p:cNvPr id="569" name="Google Shape;569;p57"/>
          <p:cNvPicPr preferRelativeResize="0"/>
          <p:nvPr/>
        </p:nvPicPr>
        <p:blipFill rotWithShape="1">
          <a:blip r:embed="rId3">
            <a:alphaModFix/>
          </a:blip>
          <a:srcRect/>
          <a:stretch/>
        </p:blipFill>
        <p:spPr>
          <a:xfrm>
            <a:off x="444500" y="2311400"/>
            <a:ext cx="8255000" cy="2235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3250"/>
                                        <p:tgtEl>
                                          <p:spTgt spid="5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5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44</a:t>
            </a:fld>
            <a:endParaRPr/>
          </a:p>
        </p:txBody>
      </p:sp>
      <p:sp>
        <p:nvSpPr>
          <p:cNvPr id="576" name="Google Shape;576;p5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77" name="Google Shape;577;p5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78" name="Google Shape;578;p5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79" name="Google Shape;579;p5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80" name="Google Shape;580;p5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81" name="Google Shape;581;p5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82" name="Google Shape;582;p5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83" name="Google Shape;583;p58"/>
          <p:cNvSpPr txBox="1"/>
          <p:nvPr/>
        </p:nvSpPr>
        <p:spPr>
          <a:xfrm>
            <a:off x="1106487" y="0"/>
            <a:ext cx="41084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19.3.3  Three Phases</a:t>
            </a:r>
            <a:endParaRPr/>
          </a:p>
        </p:txBody>
      </p:sp>
      <p:sp>
        <p:nvSpPr>
          <p:cNvPr id="584" name="Google Shape;584;p58"/>
          <p:cNvSpPr txBox="1"/>
          <p:nvPr/>
        </p:nvSpPr>
        <p:spPr>
          <a:xfrm>
            <a:off x="381000" y="1293812"/>
            <a:ext cx="7924800" cy="18002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To communicate with a remote host, a mobile host goes through three phases: agent discovery, registration, and data transfer, as shown in Figure 19.14.</a:t>
            </a:r>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45</a:t>
            </a:fld>
            <a:endParaRPr/>
          </a:p>
        </p:txBody>
      </p:sp>
      <p:sp>
        <p:nvSpPr>
          <p:cNvPr id="591" name="Google Shape;591;p5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Figure19.14:  </a:t>
            </a:r>
            <a:r>
              <a:rPr lang="en-US" sz="2000" b="1" i="1" u="none">
                <a:solidFill>
                  <a:schemeClr val="dk1"/>
                </a:solidFill>
                <a:latin typeface="Times"/>
                <a:ea typeface="Times"/>
                <a:cs typeface="Times"/>
                <a:sym typeface="Times"/>
              </a:rPr>
              <a:t>Remote host and mobile host communication</a:t>
            </a:r>
            <a:endParaRPr/>
          </a:p>
        </p:txBody>
      </p:sp>
      <p:pic>
        <p:nvPicPr>
          <p:cNvPr id="592" name="Google Shape;592;p59"/>
          <p:cNvPicPr preferRelativeResize="0"/>
          <p:nvPr/>
        </p:nvPicPr>
        <p:blipFill rotWithShape="1">
          <a:blip r:embed="rId3">
            <a:alphaModFix/>
          </a:blip>
          <a:srcRect/>
          <a:stretch/>
        </p:blipFill>
        <p:spPr>
          <a:xfrm>
            <a:off x="914400" y="838200"/>
            <a:ext cx="7689850" cy="5570537"/>
          </a:xfrm>
          <a:prstGeom prst="rect">
            <a:avLst/>
          </a:prstGeom>
          <a:noFill/>
          <a:ln>
            <a:noFill/>
          </a:ln>
        </p:spPr>
      </p:pic>
      <p:pic>
        <p:nvPicPr>
          <p:cNvPr id="593" name="Google Shape;593;p59"/>
          <p:cNvPicPr preferRelativeResize="0"/>
          <p:nvPr/>
        </p:nvPicPr>
        <p:blipFill rotWithShape="1">
          <a:blip r:embed="rId4">
            <a:alphaModFix/>
          </a:blip>
          <a:srcRect/>
          <a:stretch/>
        </p:blipFill>
        <p:spPr>
          <a:xfrm>
            <a:off x="1260475" y="2438400"/>
            <a:ext cx="1709737" cy="377825"/>
          </a:xfrm>
          <a:prstGeom prst="rect">
            <a:avLst/>
          </a:prstGeom>
          <a:noFill/>
          <a:ln>
            <a:noFill/>
          </a:ln>
        </p:spPr>
      </p:pic>
      <p:pic>
        <p:nvPicPr>
          <p:cNvPr id="594" name="Google Shape;594;p59"/>
          <p:cNvPicPr preferRelativeResize="0"/>
          <p:nvPr/>
        </p:nvPicPr>
        <p:blipFill rotWithShape="1">
          <a:blip r:embed="rId5">
            <a:alphaModFix/>
          </a:blip>
          <a:srcRect/>
          <a:stretch/>
        </p:blipFill>
        <p:spPr>
          <a:xfrm>
            <a:off x="1524000" y="2819400"/>
            <a:ext cx="1671637" cy="420687"/>
          </a:xfrm>
          <a:prstGeom prst="rect">
            <a:avLst/>
          </a:prstGeom>
          <a:noFill/>
          <a:ln>
            <a:noFill/>
          </a:ln>
        </p:spPr>
      </p:pic>
      <p:pic>
        <p:nvPicPr>
          <p:cNvPr id="595" name="Google Shape;595;p59"/>
          <p:cNvPicPr preferRelativeResize="0"/>
          <p:nvPr/>
        </p:nvPicPr>
        <p:blipFill rotWithShape="1">
          <a:blip r:embed="rId6">
            <a:alphaModFix/>
          </a:blip>
          <a:srcRect/>
          <a:stretch/>
        </p:blipFill>
        <p:spPr>
          <a:xfrm>
            <a:off x="4191000" y="3189287"/>
            <a:ext cx="1693862" cy="390525"/>
          </a:xfrm>
          <a:prstGeom prst="rect">
            <a:avLst/>
          </a:prstGeom>
          <a:noFill/>
          <a:ln>
            <a:noFill/>
          </a:ln>
        </p:spPr>
      </p:pic>
      <p:pic>
        <p:nvPicPr>
          <p:cNvPr id="596" name="Google Shape;596;p59"/>
          <p:cNvPicPr preferRelativeResize="0"/>
          <p:nvPr/>
        </p:nvPicPr>
        <p:blipFill rotWithShape="1">
          <a:blip r:embed="rId7">
            <a:alphaModFix/>
          </a:blip>
          <a:srcRect/>
          <a:stretch/>
        </p:blipFill>
        <p:spPr>
          <a:xfrm>
            <a:off x="4419600" y="3743325"/>
            <a:ext cx="1743075" cy="400050"/>
          </a:xfrm>
          <a:prstGeom prst="rect">
            <a:avLst/>
          </a:prstGeom>
          <a:noFill/>
          <a:ln>
            <a:noFill/>
          </a:ln>
        </p:spPr>
      </p:pic>
      <p:pic>
        <p:nvPicPr>
          <p:cNvPr id="597" name="Google Shape;597;p59"/>
          <p:cNvPicPr preferRelativeResize="0"/>
          <p:nvPr/>
        </p:nvPicPr>
        <p:blipFill rotWithShape="1">
          <a:blip r:embed="rId8">
            <a:alphaModFix/>
          </a:blip>
          <a:srcRect/>
          <a:stretch/>
        </p:blipFill>
        <p:spPr>
          <a:xfrm>
            <a:off x="2970212" y="4191000"/>
            <a:ext cx="1744662" cy="390525"/>
          </a:xfrm>
          <a:prstGeom prst="rect">
            <a:avLst/>
          </a:prstGeom>
          <a:noFill/>
          <a:ln>
            <a:noFill/>
          </a:ln>
        </p:spPr>
      </p:pic>
      <p:pic>
        <p:nvPicPr>
          <p:cNvPr id="598" name="Google Shape;598;p59"/>
          <p:cNvPicPr preferRelativeResize="0"/>
          <p:nvPr/>
        </p:nvPicPr>
        <p:blipFill rotWithShape="1">
          <a:blip r:embed="rId9">
            <a:alphaModFix/>
          </a:blip>
          <a:srcRect/>
          <a:stretch/>
        </p:blipFill>
        <p:spPr>
          <a:xfrm>
            <a:off x="2681287" y="4581525"/>
            <a:ext cx="1757362" cy="392112"/>
          </a:xfrm>
          <a:prstGeom prst="rect">
            <a:avLst/>
          </a:prstGeom>
          <a:noFill/>
          <a:ln>
            <a:noFill/>
          </a:ln>
        </p:spPr>
      </p:pic>
      <p:pic>
        <p:nvPicPr>
          <p:cNvPr id="599" name="Google Shape;599;p59"/>
          <p:cNvPicPr preferRelativeResize="0"/>
          <p:nvPr/>
        </p:nvPicPr>
        <p:blipFill rotWithShape="1">
          <a:blip r:embed="rId10">
            <a:alphaModFix/>
          </a:blip>
          <a:srcRect/>
          <a:stretch/>
        </p:blipFill>
        <p:spPr>
          <a:xfrm>
            <a:off x="4141787" y="4964112"/>
            <a:ext cx="1743075" cy="395287"/>
          </a:xfrm>
          <a:prstGeom prst="rect">
            <a:avLst/>
          </a:prstGeom>
          <a:noFill/>
          <a:ln>
            <a:noFill/>
          </a:ln>
        </p:spPr>
      </p:pic>
      <p:pic>
        <p:nvPicPr>
          <p:cNvPr id="600" name="Google Shape;600;p59"/>
          <p:cNvPicPr preferRelativeResize="0"/>
          <p:nvPr/>
        </p:nvPicPr>
        <p:blipFill rotWithShape="1">
          <a:blip r:embed="rId11">
            <a:alphaModFix/>
          </a:blip>
          <a:srcRect/>
          <a:stretch/>
        </p:blipFill>
        <p:spPr>
          <a:xfrm>
            <a:off x="5562600" y="5410200"/>
            <a:ext cx="1757362" cy="546100"/>
          </a:xfrm>
          <a:prstGeom prst="rect">
            <a:avLst/>
          </a:prstGeom>
          <a:noFill/>
          <a:ln>
            <a:noFill/>
          </a:ln>
        </p:spPr>
      </p:pic>
      <p:pic>
        <p:nvPicPr>
          <p:cNvPr id="601" name="Google Shape;601;p59"/>
          <p:cNvPicPr preferRelativeResize="0"/>
          <p:nvPr/>
        </p:nvPicPr>
        <p:blipFill rotWithShape="1">
          <a:blip r:embed="rId12">
            <a:alphaModFix/>
          </a:blip>
          <a:srcRect/>
          <a:stretch/>
        </p:blipFill>
        <p:spPr>
          <a:xfrm>
            <a:off x="4419600" y="2795587"/>
            <a:ext cx="1716087" cy="4048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3"/>
                                        </p:tgtEl>
                                        <p:attrNameLst>
                                          <p:attrName>style.visibility</p:attrName>
                                        </p:attrNameLst>
                                      </p:cBhvr>
                                      <p:to>
                                        <p:strVal val="visible"/>
                                      </p:to>
                                    </p:set>
                                    <p:animEffect transition="in" filter="fade">
                                      <p:cBhvr>
                                        <p:cTn id="7" dur="2000"/>
                                        <p:tgtEl>
                                          <p:spTgt spid="5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4"/>
                                        </p:tgtEl>
                                        <p:attrNameLst>
                                          <p:attrName>style.visibility</p:attrName>
                                        </p:attrNameLst>
                                      </p:cBhvr>
                                      <p:to>
                                        <p:strVal val="visible"/>
                                      </p:to>
                                    </p:set>
                                    <p:animEffect transition="in" filter="fade">
                                      <p:cBhvr>
                                        <p:cTn id="12" dur="2000"/>
                                        <p:tgtEl>
                                          <p:spTgt spid="5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1"/>
                                        </p:tgtEl>
                                        <p:attrNameLst>
                                          <p:attrName>style.visibility</p:attrName>
                                        </p:attrNameLst>
                                      </p:cBhvr>
                                      <p:to>
                                        <p:strVal val="visible"/>
                                      </p:to>
                                    </p:set>
                                    <p:animEffect transition="in" filter="fade">
                                      <p:cBhvr>
                                        <p:cTn id="17" dur="2000"/>
                                        <p:tgtEl>
                                          <p:spTgt spid="60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gtEl>
                                        <p:attrNameLst>
                                          <p:attrName>style.visibility</p:attrName>
                                        </p:attrNameLst>
                                      </p:cBhvr>
                                      <p:to>
                                        <p:strVal val="visible"/>
                                      </p:to>
                                    </p:set>
                                    <p:animEffect transition="in" filter="fade">
                                      <p:cBhvr>
                                        <p:cTn id="22" dur="2000"/>
                                        <p:tgtEl>
                                          <p:spTgt spid="59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6"/>
                                        </p:tgtEl>
                                        <p:attrNameLst>
                                          <p:attrName>style.visibility</p:attrName>
                                        </p:attrNameLst>
                                      </p:cBhvr>
                                      <p:to>
                                        <p:strVal val="visible"/>
                                      </p:to>
                                    </p:set>
                                    <p:animEffect transition="in" filter="fade">
                                      <p:cBhvr>
                                        <p:cTn id="27" dur="2000"/>
                                        <p:tgtEl>
                                          <p:spTgt spid="59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7"/>
                                        </p:tgtEl>
                                        <p:attrNameLst>
                                          <p:attrName>style.visibility</p:attrName>
                                        </p:attrNameLst>
                                      </p:cBhvr>
                                      <p:to>
                                        <p:strVal val="visible"/>
                                      </p:to>
                                    </p:set>
                                    <p:animEffect transition="in" filter="fade">
                                      <p:cBhvr>
                                        <p:cTn id="32" dur="2000"/>
                                        <p:tgtEl>
                                          <p:spTgt spid="59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8"/>
                                        </p:tgtEl>
                                        <p:attrNameLst>
                                          <p:attrName>style.visibility</p:attrName>
                                        </p:attrNameLst>
                                      </p:cBhvr>
                                      <p:to>
                                        <p:strVal val="visible"/>
                                      </p:to>
                                    </p:set>
                                    <p:animEffect transition="in" filter="fade">
                                      <p:cBhvr>
                                        <p:cTn id="37" dur="2000"/>
                                        <p:tgtEl>
                                          <p:spTgt spid="59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99"/>
                                        </p:tgtEl>
                                        <p:attrNameLst>
                                          <p:attrName>style.visibility</p:attrName>
                                        </p:attrNameLst>
                                      </p:cBhvr>
                                      <p:to>
                                        <p:strVal val="visible"/>
                                      </p:to>
                                    </p:set>
                                    <p:animEffect transition="in" filter="fade">
                                      <p:cBhvr>
                                        <p:cTn id="42" dur="2000"/>
                                        <p:tgtEl>
                                          <p:spTgt spid="59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00"/>
                                        </p:tgtEl>
                                        <p:attrNameLst>
                                          <p:attrName>style.visibility</p:attrName>
                                        </p:attrNameLst>
                                      </p:cBhvr>
                                      <p:to>
                                        <p:strVal val="visible"/>
                                      </p:to>
                                    </p:set>
                                    <p:animEffect transition="in" filter="fade">
                                      <p:cBhvr>
                                        <p:cTn id="47" dur="2000"/>
                                        <p:tgtEl>
                                          <p:spTgt spid="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6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46</a:t>
            </a:fld>
            <a:endParaRPr/>
          </a:p>
        </p:txBody>
      </p:sp>
      <p:sp>
        <p:nvSpPr>
          <p:cNvPr id="608" name="Google Shape;608;p6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19.14:  </a:t>
            </a:r>
            <a:r>
              <a:rPr lang="en-US" sz="2000" b="1" i="1" u="none">
                <a:solidFill>
                  <a:schemeClr val="dk1"/>
                </a:solidFill>
                <a:latin typeface="Times"/>
                <a:ea typeface="Times"/>
                <a:cs typeface="Times"/>
                <a:sym typeface="Times"/>
              </a:rPr>
              <a:t>Agent advertisement</a:t>
            </a:r>
            <a:endParaRPr/>
          </a:p>
        </p:txBody>
      </p:sp>
      <p:pic>
        <p:nvPicPr>
          <p:cNvPr id="609" name="Google Shape;609;p60"/>
          <p:cNvPicPr preferRelativeResize="0"/>
          <p:nvPr/>
        </p:nvPicPr>
        <p:blipFill rotWithShape="1">
          <a:blip r:embed="rId3">
            <a:alphaModFix/>
          </a:blip>
          <a:srcRect/>
          <a:stretch/>
        </p:blipFill>
        <p:spPr>
          <a:xfrm>
            <a:off x="914400" y="2362200"/>
            <a:ext cx="7075487" cy="2433637"/>
          </a:xfrm>
          <a:prstGeom prst="rect">
            <a:avLst/>
          </a:prstGeom>
          <a:noFill/>
          <a:ln>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61"/>
          <p:cNvSpPr txBox="1"/>
          <p:nvPr/>
        </p:nvSpPr>
        <p:spPr>
          <a:xfrm>
            <a:off x="838200" y="71437"/>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19.1</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Code Bits</a:t>
            </a:r>
            <a:endParaRPr/>
          </a:p>
        </p:txBody>
      </p:sp>
      <p:pic>
        <p:nvPicPr>
          <p:cNvPr id="616" name="Google Shape;616;p61"/>
          <p:cNvPicPr preferRelativeResize="0"/>
          <p:nvPr/>
        </p:nvPicPr>
        <p:blipFill rotWithShape="1">
          <a:blip r:embed="rId3">
            <a:alphaModFix/>
          </a:blip>
          <a:srcRect/>
          <a:stretch/>
        </p:blipFill>
        <p:spPr>
          <a:xfrm>
            <a:off x="0" y="-6350"/>
            <a:ext cx="701675" cy="555625"/>
          </a:xfrm>
          <a:prstGeom prst="rect">
            <a:avLst/>
          </a:prstGeom>
          <a:noFill/>
          <a:ln>
            <a:noFill/>
          </a:ln>
        </p:spPr>
      </p:pic>
      <p:grpSp>
        <p:nvGrpSpPr>
          <p:cNvPr id="617" name="Google Shape;617;p61"/>
          <p:cNvGrpSpPr/>
          <p:nvPr/>
        </p:nvGrpSpPr>
        <p:grpSpPr>
          <a:xfrm>
            <a:off x="274637" y="1981200"/>
            <a:ext cx="8716962" cy="3228975"/>
            <a:chOff x="232542" y="1981200"/>
            <a:chExt cx="8717261" cy="3228722"/>
          </a:xfrm>
        </p:grpSpPr>
        <p:pic>
          <p:nvPicPr>
            <p:cNvPr id="618" name="Google Shape;618;p61"/>
            <p:cNvPicPr preferRelativeResize="0"/>
            <p:nvPr/>
          </p:nvPicPr>
          <p:blipFill rotWithShape="1">
            <a:blip r:embed="rId4">
              <a:alphaModFix/>
            </a:blip>
            <a:srcRect/>
            <a:stretch/>
          </p:blipFill>
          <p:spPr>
            <a:xfrm>
              <a:off x="232542" y="1981200"/>
              <a:ext cx="8717261" cy="3228722"/>
            </a:xfrm>
            <a:prstGeom prst="rect">
              <a:avLst/>
            </a:prstGeom>
            <a:noFill/>
            <a:ln>
              <a:noFill/>
            </a:ln>
          </p:spPr>
        </p:pic>
        <p:sp>
          <p:nvSpPr>
            <p:cNvPr id="619" name="Google Shape;619;p61"/>
            <p:cNvSpPr txBox="1"/>
            <p:nvPr/>
          </p:nvSpPr>
          <p:spPr>
            <a:xfrm>
              <a:off x="304800" y="2087880"/>
              <a:ext cx="8503920" cy="3017520"/>
            </a:xfrm>
            <a:prstGeom prst="rect">
              <a:avLst/>
            </a:prstGeom>
            <a:noFill/>
            <a:ln w="101600" cap="flat" cmpd="sng">
              <a:solidFill>
                <a:srgbClr val="0000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20" name="Google Shape;620;p6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47</a:t>
            </a:fld>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6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48</a:t>
            </a:fld>
            <a:endParaRPr/>
          </a:p>
        </p:txBody>
      </p:sp>
      <p:sp>
        <p:nvSpPr>
          <p:cNvPr id="627" name="Google Shape;627;p6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19.16:  </a:t>
            </a:r>
            <a:r>
              <a:rPr lang="en-US" sz="2000" b="1" i="1" u="none">
                <a:solidFill>
                  <a:schemeClr val="dk1"/>
                </a:solidFill>
                <a:latin typeface="Times"/>
                <a:ea typeface="Times"/>
                <a:cs typeface="Times"/>
                <a:sym typeface="Times"/>
              </a:rPr>
              <a:t>Registration request format</a:t>
            </a:r>
            <a:endParaRPr/>
          </a:p>
        </p:txBody>
      </p:sp>
      <p:pic>
        <p:nvPicPr>
          <p:cNvPr id="628" name="Google Shape;628;p62"/>
          <p:cNvPicPr preferRelativeResize="0"/>
          <p:nvPr/>
        </p:nvPicPr>
        <p:blipFill rotWithShape="1">
          <a:blip r:embed="rId3">
            <a:alphaModFix/>
          </a:blip>
          <a:srcRect/>
          <a:stretch/>
        </p:blipFill>
        <p:spPr>
          <a:xfrm>
            <a:off x="1066800" y="2770187"/>
            <a:ext cx="7075487" cy="2276475"/>
          </a:xfrm>
          <a:prstGeom prst="rect">
            <a:avLst/>
          </a:prstGeom>
          <a:noFill/>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63"/>
          <p:cNvSpPr txBox="1"/>
          <p:nvPr/>
        </p:nvSpPr>
        <p:spPr>
          <a:xfrm>
            <a:off x="838200" y="71437"/>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19.2</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Registration request flag field bits</a:t>
            </a:r>
            <a:endParaRPr/>
          </a:p>
        </p:txBody>
      </p:sp>
      <p:pic>
        <p:nvPicPr>
          <p:cNvPr id="635" name="Google Shape;635;p63"/>
          <p:cNvPicPr preferRelativeResize="0"/>
          <p:nvPr/>
        </p:nvPicPr>
        <p:blipFill rotWithShape="1">
          <a:blip r:embed="rId3">
            <a:alphaModFix/>
          </a:blip>
          <a:srcRect/>
          <a:stretch/>
        </p:blipFill>
        <p:spPr>
          <a:xfrm>
            <a:off x="0" y="-6350"/>
            <a:ext cx="701675" cy="555625"/>
          </a:xfrm>
          <a:prstGeom prst="rect">
            <a:avLst/>
          </a:prstGeom>
          <a:noFill/>
          <a:ln>
            <a:noFill/>
          </a:ln>
        </p:spPr>
      </p:pic>
      <p:grpSp>
        <p:nvGrpSpPr>
          <p:cNvPr id="636" name="Google Shape;636;p63"/>
          <p:cNvGrpSpPr/>
          <p:nvPr/>
        </p:nvGrpSpPr>
        <p:grpSpPr>
          <a:xfrm>
            <a:off x="152400" y="2286000"/>
            <a:ext cx="8655050" cy="2609850"/>
            <a:chOff x="152400" y="2286000"/>
            <a:chExt cx="8655249" cy="2609335"/>
          </a:xfrm>
        </p:grpSpPr>
        <p:pic>
          <p:nvPicPr>
            <p:cNvPr id="637" name="Google Shape;637;p63"/>
            <p:cNvPicPr preferRelativeResize="0"/>
            <p:nvPr/>
          </p:nvPicPr>
          <p:blipFill rotWithShape="1">
            <a:blip r:embed="rId4">
              <a:alphaModFix/>
            </a:blip>
            <a:srcRect/>
            <a:stretch/>
          </p:blipFill>
          <p:spPr>
            <a:xfrm>
              <a:off x="152400" y="2286000"/>
              <a:ext cx="8655249" cy="2609335"/>
            </a:xfrm>
            <a:prstGeom prst="rect">
              <a:avLst/>
            </a:prstGeom>
            <a:noFill/>
            <a:ln>
              <a:noFill/>
            </a:ln>
          </p:spPr>
        </p:pic>
        <p:sp>
          <p:nvSpPr>
            <p:cNvPr id="638" name="Google Shape;638;p63"/>
            <p:cNvSpPr txBox="1"/>
            <p:nvPr/>
          </p:nvSpPr>
          <p:spPr>
            <a:xfrm>
              <a:off x="304800" y="2286000"/>
              <a:ext cx="8382000" cy="2533135"/>
            </a:xfrm>
            <a:prstGeom prst="rect">
              <a:avLst/>
            </a:prstGeom>
            <a:noFill/>
            <a:ln w="101600" cap="flat" cmpd="sng">
              <a:solidFill>
                <a:srgbClr val="0000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39" name="Google Shape;639;p6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49</a:t>
            </a:f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5</a:t>
            </a:fld>
            <a:endParaRPr/>
          </a:p>
        </p:txBody>
      </p:sp>
      <p:sp>
        <p:nvSpPr>
          <p:cNvPr id="143" name="Google Shape;143;p20"/>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4" name="Google Shape;144;p20"/>
          <p:cNvSpPr txBox="1"/>
          <p:nvPr/>
        </p:nvSpPr>
        <p:spPr>
          <a:xfrm>
            <a:off x="228600" y="406400"/>
            <a:ext cx="7607300" cy="1077912"/>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New Roman"/>
              <a:buNone/>
            </a:pPr>
            <a:r>
              <a:rPr lang="en-US" sz="3200" b="1" i="0" u="none" strike="noStrike" cap="none">
                <a:solidFill>
                  <a:schemeClr val="dk1"/>
                </a:solidFill>
                <a:latin typeface="Times New Roman"/>
                <a:ea typeface="Times New Roman"/>
                <a:cs typeface="Times New Roman"/>
                <a:sym typeface="Times New Roman"/>
              </a:rPr>
              <a:t>19.1   NETWORK-LAYER PROTOCOLS</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New Roman"/>
              <a:ea typeface="Times New Roman"/>
              <a:cs typeface="Times New Roman"/>
              <a:sym typeface="Times New Roman"/>
            </a:endParaRPr>
          </a:p>
        </p:txBody>
      </p:sp>
      <p:sp>
        <p:nvSpPr>
          <p:cNvPr id="145" name="Google Shape;145;p20"/>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6" name="Google Shape;146;p20"/>
          <p:cNvSpPr txBox="1"/>
          <p:nvPr/>
        </p:nvSpPr>
        <p:spPr>
          <a:xfrm>
            <a:off x="381000" y="1658937"/>
            <a:ext cx="8077200" cy="403183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chemeClr val="dk1"/>
                </a:solidFill>
                <a:latin typeface="Times"/>
                <a:ea typeface="Times"/>
                <a:cs typeface="Times"/>
                <a:sym typeface="Times"/>
              </a:rPr>
              <a:t>The network layer in version 4 can be thought of as one main protocol and three auxiliary ones. </a:t>
            </a:r>
            <a:r>
              <a:rPr lang="en-US" sz="3200" b="1" i="1" u="none" dirty="0">
                <a:solidFill>
                  <a:srgbClr val="00B0F0"/>
                </a:solidFill>
                <a:latin typeface="Times"/>
                <a:ea typeface="Times"/>
                <a:cs typeface="Times"/>
                <a:sym typeface="Times"/>
              </a:rPr>
              <a:t>The main protocol, IPv4, is responsible for packetizing, forwarding, and delivery of a packet. The ICMPv4 helps IPv4 to handle some errors that may occur in delivery. The IGMP is used to help IPv4 in multicasting. ARP is used in address mapping.</a:t>
            </a:r>
            <a:endParaRPr dirty="0">
              <a:solidFill>
                <a:srgbClr val="00B0F0"/>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6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50</a:t>
            </a:fld>
            <a:endParaRPr/>
          </a:p>
        </p:txBody>
      </p:sp>
      <p:sp>
        <p:nvSpPr>
          <p:cNvPr id="646" name="Google Shape;646;p6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19,17:  </a:t>
            </a:r>
            <a:r>
              <a:rPr lang="en-US" sz="2000" b="1" i="1" u="none">
                <a:solidFill>
                  <a:schemeClr val="dk1"/>
                </a:solidFill>
                <a:latin typeface="Times"/>
                <a:ea typeface="Times"/>
                <a:cs typeface="Times"/>
                <a:sym typeface="Times"/>
              </a:rPr>
              <a:t>Registration reply format</a:t>
            </a:r>
            <a:endParaRPr/>
          </a:p>
        </p:txBody>
      </p:sp>
      <p:pic>
        <p:nvPicPr>
          <p:cNvPr id="647" name="Google Shape;647;p64"/>
          <p:cNvPicPr preferRelativeResize="0"/>
          <p:nvPr/>
        </p:nvPicPr>
        <p:blipFill rotWithShape="1">
          <a:blip r:embed="rId3">
            <a:alphaModFix/>
          </a:blip>
          <a:srcRect/>
          <a:stretch/>
        </p:blipFill>
        <p:spPr>
          <a:xfrm>
            <a:off x="647700" y="2438400"/>
            <a:ext cx="7734300" cy="2133600"/>
          </a:xfrm>
          <a:prstGeom prst="rect">
            <a:avLst/>
          </a:prstGeom>
          <a:noFill/>
          <a:ln>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6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51</a:t>
            </a:fld>
            <a:endParaRPr/>
          </a:p>
        </p:txBody>
      </p:sp>
      <p:sp>
        <p:nvSpPr>
          <p:cNvPr id="654" name="Google Shape;654;p6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19.18:  </a:t>
            </a:r>
            <a:r>
              <a:rPr lang="en-US" sz="2000" b="1" i="1" u="none">
                <a:solidFill>
                  <a:schemeClr val="dk1"/>
                </a:solidFill>
                <a:latin typeface="Times"/>
                <a:ea typeface="Times"/>
                <a:cs typeface="Times"/>
                <a:sym typeface="Times"/>
              </a:rPr>
              <a:t>Data transfer</a:t>
            </a:r>
            <a:endParaRPr/>
          </a:p>
        </p:txBody>
      </p:sp>
      <p:pic>
        <p:nvPicPr>
          <p:cNvPr id="655" name="Google Shape;655;p65"/>
          <p:cNvPicPr preferRelativeResize="0"/>
          <p:nvPr/>
        </p:nvPicPr>
        <p:blipFill rotWithShape="1">
          <a:blip r:embed="rId3">
            <a:alphaModFix/>
          </a:blip>
          <a:srcRect/>
          <a:stretch/>
        </p:blipFill>
        <p:spPr>
          <a:xfrm>
            <a:off x="444500" y="1358900"/>
            <a:ext cx="8242300" cy="4813300"/>
          </a:xfrm>
          <a:prstGeom prst="rect">
            <a:avLst/>
          </a:prstGeom>
          <a:noFill/>
          <a:ln>
            <a:noFill/>
          </a:ln>
        </p:spPr>
      </p:pic>
      <p:pic>
        <p:nvPicPr>
          <p:cNvPr id="656" name="Google Shape;656;p65"/>
          <p:cNvPicPr preferRelativeResize="0"/>
          <p:nvPr/>
        </p:nvPicPr>
        <p:blipFill rotWithShape="1">
          <a:blip r:embed="rId4">
            <a:alphaModFix/>
          </a:blip>
          <a:srcRect/>
          <a:stretch/>
        </p:blipFill>
        <p:spPr>
          <a:xfrm>
            <a:off x="2667000" y="2554287"/>
            <a:ext cx="4895850" cy="863600"/>
          </a:xfrm>
          <a:prstGeom prst="rect">
            <a:avLst/>
          </a:prstGeom>
          <a:noFill/>
          <a:ln>
            <a:noFill/>
          </a:ln>
        </p:spPr>
      </p:pic>
      <p:pic>
        <p:nvPicPr>
          <p:cNvPr id="657" name="Google Shape;657;p65"/>
          <p:cNvPicPr preferRelativeResize="0"/>
          <p:nvPr/>
        </p:nvPicPr>
        <p:blipFill rotWithShape="1">
          <a:blip r:embed="rId5">
            <a:alphaModFix/>
          </a:blip>
          <a:srcRect/>
          <a:stretch/>
        </p:blipFill>
        <p:spPr>
          <a:xfrm>
            <a:off x="1970087" y="3417887"/>
            <a:ext cx="3144837" cy="1452562"/>
          </a:xfrm>
          <a:prstGeom prst="rect">
            <a:avLst/>
          </a:prstGeom>
          <a:noFill/>
          <a:ln>
            <a:noFill/>
          </a:ln>
        </p:spPr>
      </p:pic>
      <p:pic>
        <p:nvPicPr>
          <p:cNvPr id="658" name="Google Shape;658;p65"/>
          <p:cNvPicPr preferRelativeResize="0"/>
          <p:nvPr/>
        </p:nvPicPr>
        <p:blipFill rotWithShape="1">
          <a:blip r:embed="rId6">
            <a:alphaModFix/>
          </a:blip>
          <a:srcRect/>
          <a:stretch/>
        </p:blipFill>
        <p:spPr>
          <a:xfrm>
            <a:off x="5943600" y="5257800"/>
            <a:ext cx="1876425" cy="549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6"/>
                                        </p:tgtEl>
                                        <p:attrNameLst>
                                          <p:attrName>style.visibility</p:attrName>
                                        </p:attrNameLst>
                                      </p:cBhvr>
                                      <p:to>
                                        <p:strVal val="visible"/>
                                      </p:to>
                                    </p:set>
                                    <p:animEffect transition="in" filter="fade">
                                      <p:cBhvr>
                                        <p:cTn id="7" dur="2000"/>
                                        <p:tgtEl>
                                          <p:spTgt spid="6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7"/>
                                        </p:tgtEl>
                                        <p:attrNameLst>
                                          <p:attrName>style.visibility</p:attrName>
                                        </p:attrNameLst>
                                      </p:cBhvr>
                                      <p:to>
                                        <p:strVal val="visible"/>
                                      </p:to>
                                    </p:set>
                                    <p:animEffect transition="in" filter="fade">
                                      <p:cBhvr>
                                        <p:cTn id="12" dur="2000"/>
                                        <p:tgtEl>
                                          <p:spTgt spid="6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8"/>
                                        </p:tgtEl>
                                        <p:attrNameLst>
                                          <p:attrName>style.visibility</p:attrName>
                                        </p:attrNameLst>
                                      </p:cBhvr>
                                      <p:to>
                                        <p:strVal val="visible"/>
                                      </p:to>
                                    </p:set>
                                    <p:animEffect transition="in" filter="fade">
                                      <p:cBhvr>
                                        <p:cTn id="17" dur="2000"/>
                                        <p:tgtEl>
                                          <p:spTgt spid="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6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52</a:t>
            </a:fld>
            <a:endParaRPr/>
          </a:p>
        </p:txBody>
      </p:sp>
      <p:sp>
        <p:nvSpPr>
          <p:cNvPr id="665" name="Google Shape;665;p66"/>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66" name="Google Shape;666;p6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67" name="Google Shape;667;p66"/>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68" name="Google Shape;668;p6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69" name="Google Shape;669;p6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0" name="Google Shape;670;p66"/>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1" name="Google Shape;671;p6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2" name="Google Shape;672;p66"/>
          <p:cNvSpPr txBox="1"/>
          <p:nvPr/>
        </p:nvSpPr>
        <p:spPr>
          <a:xfrm>
            <a:off x="1106487" y="0"/>
            <a:ext cx="63182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19.3.4  Inefficiency in Mobile IP</a:t>
            </a:r>
            <a:endParaRPr/>
          </a:p>
        </p:txBody>
      </p:sp>
      <p:sp>
        <p:nvSpPr>
          <p:cNvPr id="673" name="Google Shape;673;p66"/>
          <p:cNvSpPr txBox="1"/>
          <p:nvPr/>
        </p:nvSpPr>
        <p:spPr>
          <a:xfrm>
            <a:off x="381000" y="1293812"/>
            <a:ext cx="7924800" cy="222726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Communication involving mobile IP can be inefficient. The inefficiency can be severe or moderate. The severe case is called double crossing or 2X. The moderate case is triangle routing or dog-leg routing.</a:t>
            </a:r>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6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53</a:t>
            </a:fld>
            <a:endParaRPr/>
          </a:p>
        </p:txBody>
      </p:sp>
      <p:sp>
        <p:nvSpPr>
          <p:cNvPr id="680" name="Google Shape;680;p6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19.19:  </a:t>
            </a:r>
            <a:r>
              <a:rPr lang="en-US" sz="2000" b="1" i="1" u="none">
                <a:solidFill>
                  <a:schemeClr val="dk1"/>
                </a:solidFill>
                <a:latin typeface="Times"/>
                <a:ea typeface="Times"/>
                <a:cs typeface="Times"/>
                <a:sym typeface="Times"/>
              </a:rPr>
              <a:t>Double crossing</a:t>
            </a:r>
            <a:endParaRPr/>
          </a:p>
        </p:txBody>
      </p:sp>
      <p:pic>
        <p:nvPicPr>
          <p:cNvPr id="681" name="Google Shape;681;p67"/>
          <p:cNvPicPr preferRelativeResize="0"/>
          <p:nvPr/>
        </p:nvPicPr>
        <p:blipFill rotWithShape="1">
          <a:blip r:embed="rId3">
            <a:alphaModFix/>
          </a:blip>
          <a:srcRect/>
          <a:stretch/>
        </p:blipFill>
        <p:spPr>
          <a:xfrm>
            <a:off x="428625" y="1985962"/>
            <a:ext cx="8105775" cy="2392362"/>
          </a:xfrm>
          <a:prstGeom prst="rect">
            <a:avLst/>
          </a:prstGeom>
          <a:noFill/>
          <a:ln>
            <a:noFill/>
          </a:ln>
        </p:spPr>
      </p:pic>
      <p:pic>
        <p:nvPicPr>
          <p:cNvPr id="682" name="Google Shape;682;p67"/>
          <p:cNvPicPr preferRelativeResize="0"/>
          <p:nvPr/>
        </p:nvPicPr>
        <p:blipFill rotWithShape="1">
          <a:blip r:embed="rId4">
            <a:alphaModFix/>
          </a:blip>
          <a:srcRect/>
          <a:stretch/>
        </p:blipFill>
        <p:spPr>
          <a:xfrm>
            <a:off x="2065337" y="2892425"/>
            <a:ext cx="4545012" cy="471487"/>
          </a:xfrm>
          <a:prstGeom prst="rect">
            <a:avLst/>
          </a:prstGeom>
          <a:noFill/>
          <a:ln>
            <a:noFill/>
          </a:ln>
        </p:spPr>
      </p:pic>
      <p:pic>
        <p:nvPicPr>
          <p:cNvPr id="683" name="Google Shape;683;p67"/>
          <p:cNvPicPr preferRelativeResize="0"/>
          <p:nvPr/>
        </p:nvPicPr>
        <p:blipFill rotWithShape="1">
          <a:blip r:embed="rId5">
            <a:alphaModFix/>
          </a:blip>
          <a:srcRect/>
          <a:stretch/>
        </p:blipFill>
        <p:spPr>
          <a:xfrm>
            <a:off x="2513012" y="3363912"/>
            <a:ext cx="5792787" cy="11668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2"/>
                                        </p:tgtEl>
                                        <p:attrNameLst>
                                          <p:attrName>style.visibility</p:attrName>
                                        </p:attrNameLst>
                                      </p:cBhvr>
                                      <p:to>
                                        <p:strVal val="visible"/>
                                      </p:to>
                                    </p:set>
                                    <p:animEffect transition="in" filter="fade">
                                      <p:cBhvr>
                                        <p:cTn id="7" dur="2000"/>
                                        <p:tgtEl>
                                          <p:spTgt spid="6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3"/>
                                        </p:tgtEl>
                                        <p:attrNameLst>
                                          <p:attrName>style.visibility</p:attrName>
                                        </p:attrNameLst>
                                      </p:cBhvr>
                                      <p:to>
                                        <p:strVal val="visible"/>
                                      </p:to>
                                    </p:set>
                                    <p:animEffect transition="in" filter="fade">
                                      <p:cBhvr>
                                        <p:cTn id="12" dur="2250"/>
                                        <p:tgtEl>
                                          <p:spTgt spid="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6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54</a:t>
            </a:fld>
            <a:endParaRPr/>
          </a:p>
        </p:txBody>
      </p:sp>
      <p:sp>
        <p:nvSpPr>
          <p:cNvPr id="690" name="Google Shape;690;p6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19.20:  </a:t>
            </a:r>
            <a:r>
              <a:rPr lang="en-US" sz="2000" b="1" i="1" u="none">
                <a:solidFill>
                  <a:schemeClr val="dk1"/>
                </a:solidFill>
                <a:latin typeface="Times"/>
                <a:ea typeface="Times"/>
                <a:cs typeface="Times"/>
                <a:sym typeface="Times"/>
              </a:rPr>
              <a:t>Triangle routing</a:t>
            </a:r>
            <a:endParaRPr/>
          </a:p>
        </p:txBody>
      </p:sp>
      <p:pic>
        <p:nvPicPr>
          <p:cNvPr id="691" name="Google Shape;691;p68"/>
          <p:cNvPicPr preferRelativeResize="0"/>
          <p:nvPr/>
        </p:nvPicPr>
        <p:blipFill rotWithShape="1">
          <a:blip r:embed="rId3">
            <a:alphaModFix/>
          </a:blip>
          <a:srcRect/>
          <a:stretch/>
        </p:blipFill>
        <p:spPr>
          <a:xfrm>
            <a:off x="749300" y="1824037"/>
            <a:ext cx="7645400" cy="3209925"/>
          </a:xfrm>
          <a:prstGeom prst="rect">
            <a:avLst/>
          </a:prstGeom>
          <a:noFill/>
          <a:ln>
            <a:noFill/>
          </a:ln>
        </p:spPr>
      </p:pic>
      <p:pic>
        <p:nvPicPr>
          <p:cNvPr id="692" name="Google Shape;692;p68"/>
          <p:cNvPicPr preferRelativeResize="0"/>
          <p:nvPr/>
        </p:nvPicPr>
        <p:blipFill rotWithShape="1">
          <a:blip r:embed="rId4">
            <a:alphaModFix/>
          </a:blip>
          <a:srcRect/>
          <a:stretch/>
        </p:blipFill>
        <p:spPr>
          <a:xfrm>
            <a:off x="2300287" y="2133600"/>
            <a:ext cx="4786312" cy="717550"/>
          </a:xfrm>
          <a:prstGeom prst="rect">
            <a:avLst/>
          </a:prstGeom>
          <a:noFill/>
          <a:ln>
            <a:noFill/>
          </a:ln>
        </p:spPr>
      </p:pic>
      <p:pic>
        <p:nvPicPr>
          <p:cNvPr id="693" name="Google Shape;693;p68"/>
          <p:cNvPicPr preferRelativeResize="0"/>
          <p:nvPr/>
        </p:nvPicPr>
        <p:blipFill rotWithShape="1">
          <a:blip r:embed="rId5">
            <a:alphaModFix/>
          </a:blip>
          <a:srcRect/>
          <a:stretch/>
        </p:blipFill>
        <p:spPr>
          <a:xfrm>
            <a:off x="2057400" y="3276600"/>
            <a:ext cx="1285875" cy="425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2"/>
                                        </p:tgtEl>
                                        <p:attrNameLst>
                                          <p:attrName>style.visibility</p:attrName>
                                        </p:attrNameLst>
                                      </p:cBhvr>
                                      <p:to>
                                        <p:strVal val="visible"/>
                                      </p:to>
                                    </p:set>
                                    <p:animEffect transition="in" filter="fade">
                                      <p:cBhvr>
                                        <p:cTn id="7" dur="2250"/>
                                        <p:tgtEl>
                                          <p:spTgt spid="6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3"/>
                                        </p:tgtEl>
                                        <p:attrNameLst>
                                          <p:attrName>style.visibility</p:attrName>
                                        </p:attrNameLst>
                                      </p:cBhvr>
                                      <p:to>
                                        <p:strVal val="visible"/>
                                      </p:to>
                                    </p:set>
                                    <p:animEffect transition="in" filter="fade">
                                      <p:cBhvr>
                                        <p:cTn id="12" dur="3000"/>
                                        <p:tgtEl>
                                          <p:spTgt spid="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6</a:t>
            </a:fld>
            <a:endParaRPr/>
          </a:p>
        </p:txBody>
      </p:sp>
      <p:sp>
        <p:nvSpPr>
          <p:cNvPr id="153" name="Google Shape;153;p21"/>
          <p:cNvSpPr txBox="1"/>
          <p:nvPr/>
        </p:nvSpPr>
        <p:spPr>
          <a:xfrm>
            <a:off x="152400" y="133350"/>
            <a:ext cx="8153400" cy="708025"/>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19.1:  </a:t>
            </a:r>
            <a:r>
              <a:rPr lang="en-US" sz="2000" b="1" i="1" u="none">
                <a:solidFill>
                  <a:schemeClr val="dk1"/>
                </a:solidFill>
                <a:latin typeface="Times"/>
                <a:ea typeface="Times"/>
                <a:cs typeface="Times"/>
                <a:sym typeface="Times"/>
              </a:rPr>
              <a:t> Position of IP and other network-layer protocols in              </a:t>
            </a:r>
            <a:endParaRPr/>
          </a:p>
          <a:p>
            <a:pPr marL="0" marR="0" lvl="0" indent="0" algn="l" rtl="0">
              <a:lnSpc>
                <a:spcPct val="100000"/>
              </a:lnSpc>
              <a:spcBef>
                <a:spcPts val="0"/>
              </a:spcBef>
              <a:spcAft>
                <a:spcPts val="0"/>
              </a:spcAft>
              <a:buClr>
                <a:schemeClr val="dk1"/>
              </a:buClr>
              <a:buSzPts val="2000"/>
              <a:buFont typeface="Times"/>
              <a:buNone/>
            </a:pPr>
            <a:r>
              <a:rPr lang="en-US" sz="2000" b="1" i="1" u="none">
                <a:solidFill>
                  <a:schemeClr val="dk1"/>
                </a:solidFill>
                <a:latin typeface="Times"/>
                <a:ea typeface="Times"/>
                <a:cs typeface="Times"/>
                <a:sym typeface="Times"/>
              </a:rPr>
              <a:t>                       TCP/IP protocol suite</a:t>
            </a:r>
            <a:endParaRPr/>
          </a:p>
        </p:txBody>
      </p:sp>
      <p:pic>
        <p:nvPicPr>
          <p:cNvPr id="154" name="Google Shape;154;p21"/>
          <p:cNvPicPr preferRelativeResize="0"/>
          <p:nvPr/>
        </p:nvPicPr>
        <p:blipFill rotWithShape="1">
          <a:blip r:embed="rId3">
            <a:alphaModFix/>
          </a:blip>
          <a:srcRect/>
          <a:stretch/>
        </p:blipFill>
        <p:spPr>
          <a:xfrm>
            <a:off x="152400" y="1674812"/>
            <a:ext cx="8812212" cy="38877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225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7</a:t>
            </a:fld>
            <a:endParaRPr/>
          </a:p>
        </p:txBody>
      </p:sp>
      <p:sp>
        <p:nvSpPr>
          <p:cNvPr id="161" name="Google Shape;161;p22"/>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2" name="Google Shape;162;p2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3" name="Google Shape;163;p22"/>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4" name="Google Shape;164;p2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5" name="Google Shape;165;p2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6" name="Google Shape;166;p22"/>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7" name="Google Shape;167;p2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8" name="Google Shape;168;p22"/>
          <p:cNvSpPr txBox="1"/>
          <p:nvPr/>
        </p:nvSpPr>
        <p:spPr>
          <a:xfrm>
            <a:off x="1106487" y="0"/>
            <a:ext cx="52260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19.19.1  Datagram Format</a:t>
            </a:r>
            <a:endParaRPr/>
          </a:p>
        </p:txBody>
      </p:sp>
      <p:sp>
        <p:nvSpPr>
          <p:cNvPr id="169" name="Google Shape;169;p22"/>
          <p:cNvSpPr txBox="1"/>
          <p:nvPr/>
        </p:nvSpPr>
        <p:spPr>
          <a:xfrm>
            <a:off x="381000" y="1293812"/>
            <a:ext cx="7924800" cy="31083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Packets used by the IP are called datagrams. </a:t>
            </a:r>
            <a:r>
              <a:rPr lang="en-US" sz="2800" b="1" i="1" u="none" dirty="0">
                <a:solidFill>
                  <a:schemeClr val="dk1"/>
                </a:solidFill>
                <a:latin typeface="Times New Roman"/>
                <a:ea typeface="Times New Roman"/>
                <a:cs typeface="Times New Roman"/>
                <a:sym typeface="Times New Roman"/>
              </a:rPr>
              <a:t>Figure 19.2 shows the IPv4 datagram format. </a:t>
            </a:r>
            <a:r>
              <a:rPr lang="en-US" sz="2800" b="1" i="1" u="none" dirty="0">
                <a:solidFill>
                  <a:srgbClr val="00B0F0"/>
                </a:solidFill>
                <a:latin typeface="Times New Roman"/>
                <a:ea typeface="Times New Roman"/>
                <a:cs typeface="Times New Roman"/>
                <a:sym typeface="Times New Roman"/>
              </a:rPr>
              <a:t>A datagram is a variable-length packet consisting of two parts: header and payload (data). The header is 20 to 60 bytes in lengt</a:t>
            </a:r>
            <a:r>
              <a:rPr lang="en-US" sz="2800" b="1" i="1" u="none" dirty="0">
                <a:solidFill>
                  <a:schemeClr val="dk1"/>
                </a:solidFill>
                <a:latin typeface="Times New Roman"/>
                <a:ea typeface="Times New Roman"/>
                <a:cs typeface="Times New Roman"/>
                <a:sym typeface="Times New Roman"/>
              </a:rPr>
              <a:t>h and contains information essential to routing and delivery. It is customary in TCP/IP to show the header in 4-byte sections..</a:t>
            </a:r>
            <a:endParaRP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19.</a:t>
            </a:r>
            <a:fld id="{00000000-1234-1234-1234-123412341234}" type="slidenum">
              <a:rPr lang="en-US" sz="1200" b="1" i="0" u="none">
                <a:solidFill>
                  <a:schemeClr val="dk1"/>
                </a:solidFill>
                <a:latin typeface="Arial"/>
                <a:ea typeface="Arial"/>
                <a:cs typeface="Arial"/>
                <a:sym typeface="Arial"/>
              </a:rPr>
              <a:t>8</a:t>
            </a:fld>
            <a:endParaRPr/>
          </a:p>
        </p:txBody>
      </p:sp>
      <p:sp>
        <p:nvSpPr>
          <p:cNvPr id="176" name="Google Shape;176;p2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19.2: </a:t>
            </a:r>
            <a:r>
              <a:rPr lang="en-US" sz="2000" b="1" i="1" u="none">
                <a:solidFill>
                  <a:schemeClr val="dk1"/>
                </a:solidFill>
                <a:latin typeface="Times"/>
                <a:ea typeface="Times"/>
                <a:cs typeface="Times"/>
                <a:sym typeface="Times"/>
              </a:rPr>
              <a:t>IP datagram</a:t>
            </a:r>
            <a:endParaRPr/>
          </a:p>
        </p:txBody>
      </p:sp>
      <p:pic>
        <p:nvPicPr>
          <p:cNvPr id="177" name="Google Shape;177;p23"/>
          <p:cNvPicPr preferRelativeResize="0"/>
          <p:nvPr/>
        </p:nvPicPr>
        <p:blipFill rotWithShape="1">
          <a:blip r:embed="rId3">
            <a:alphaModFix/>
          </a:blip>
          <a:srcRect/>
          <a:stretch/>
        </p:blipFill>
        <p:spPr>
          <a:xfrm>
            <a:off x="223837" y="914400"/>
            <a:ext cx="5799137" cy="1458912"/>
          </a:xfrm>
          <a:prstGeom prst="rect">
            <a:avLst/>
          </a:prstGeom>
          <a:noFill/>
          <a:ln>
            <a:noFill/>
          </a:ln>
        </p:spPr>
      </p:pic>
      <p:pic>
        <p:nvPicPr>
          <p:cNvPr id="178" name="Google Shape;178;p23"/>
          <p:cNvPicPr preferRelativeResize="0"/>
          <p:nvPr/>
        </p:nvPicPr>
        <p:blipFill rotWithShape="1">
          <a:blip r:embed="rId4">
            <a:alphaModFix/>
          </a:blip>
          <a:srcRect/>
          <a:stretch/>
        </p:blipFill>
        <p:spPr>
          <a:xfrm>
            <a:off x="615950" y="3321050"/>
            <a:ext cx="7689850" cy="3384550"/>
          </a:xfrm>
          <a:prstGeom prst="rect">
            <a:avLst/>
          </a:prstGeom>
          <a:noFill/>
          <a:ln>
            <a:noFill/>
          </a:ln>
        </p:spPr>
      </p:pic>
      <p:pic>
        <p:nvPicPr>
          <p:cNvPr id="179" name="Google Shape;179;p23"/>
          <p:cNvPicPr preferRelativeResize="0"/>
          <p:nvPr/>
        </p:nvPicPr>
        <p:blipFill rotWithShape="1">
          <a:blip r:embed="rId5">
            <a:alphaModFix/>
          </a:blip>
          <a:srcRect/>
          <a:stretch/>
        </p:blipFill>
        <p:spPr>
          <a:xfrm>
            <a:off x="6400800" y="685800"/>
            <a:ext cx="2105025" cy="1143000"/>
          </a:xfrm>
          <a:prstGeom prst="rect">
            <a:avLst/>
          </a:prstGeom>
          <a:noFill/>
          <a:ln>
            <a:noFill/>
          </a:ln>
        </p:spPr>
      </p:pic>
      <p:pic>
        <p:nvPicPr>
          <p:cNvPr id="180" name="Google Shape;180;p23"/>
          <p:cNvPicPr preferRelativeResize="0"/>
          <p:nvPr/>
        </p:nvPicPr>
        <p:blipFill rotWithShape="1">
          <a:blip r:embed="rId6">
            <a:alphaModFix/>
          </a:blip>
          <a:srcRect/>
          <a:stretch/>
        </p:blipFill>
        <p:spPr>
          <a:xfrm>
            <a:off x="833437" y="2484437"/>
            <a:ext cx="7253287" cy="6397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0"/>
                                        </p:tgtEl>
                                        <p:attrNameLst>
                                          <p:attrName>style.visibility</p:attrName>
                                        </p:attrNameLst>
                                      </p:cBhvr>
                                      <p:to>
                                        <p:strVal val="visible"/>
                                      </p:to>
                                    </p:set>
                                    <p:animEffect transition="in" filter="fade">
                                      <p:cBhvr>
                                        <p:cTn id="11" dur="500"/>
                                        <p:tgtEl>
                                          <p:spTgt spid="18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78"/>
                                        </p:tgtEl>
                                        <p:attrNameLst>
                                          <p:attrName>style.visibility</p:attrName>
                                        </p:attrNameLst>
                                      </p:cBhvr>
                                      <p:to>
                                        <p:strVal val="visible"/>
                                      </p:to>
                                    </p:set>
                                    <p:animEffect transition="in" filter="fade">
                                      <p:cBhvr>
                                        <p:cTn id="16" dur="500"/>
                                        <p:tgtEl>
                                          <p:spTgt spid="17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9"/>
                                        </p:tgtEl>
                                        <p:attrNameLst>
                                          <p:attrName>style.visibility</p:attrName>
                                        </p:attrNameLst>
                                      </p:cBhvr>
                                      <p:to>
                                        <p:strVal val="visible"/>
                                      </p:to>
                                    </p:set>
                                    <p:animEffect transition="in" filter="fade">
                                      <p:cBhvr>
                                        <p:cTn id="21" dur="20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r>
              <a:rPr lang="en-US" smtClean="0"/>
              <a:t>19.</a:t>
            </a:r>
            <a:fld id="{00000000-1234-1234-1234-123412341234}" type="slidenum">
              <a:rPr lang="en-US" smtClean="0"/>
              <a:t>9</a:t>
            </a:fld>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16702793"/>
      </p:ext>
    </p:extLst>
  </p:cSld>
  <p:clrMapOvr>
    <a:masterClrMapping/>
  </p:clrMapOvr>
  <p:timing>
    <p:tnLst>
      <p:par>
        <p:cTn id="1" dur="indefinite" restart="never" nodeType="tmRoot"/>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ends">
  <a:themeElements>
    <a:clrScheme name="default">
      <a:dk1>
        <a:srgbClr val="000000"/>
      </a:dk1>
      <a:lt1>
        <a:srgbClr val="FFFFFF"/>
      </a:lt1>
      <a:dk2>
        <a:srgbClr val="333399"/>
      </a:dk2>
      <a:lt2>
        <a:srgbClr val="1C1C1C"/>
      </a:lt2>
      <a:accent1>
        <a:srgbClr val="00E4A8"/>
      </a:accent1>
      <a:accent2>
        <a:srgbClr val="FFCF01"/>
      </a:accent2>
      <a:accent3>
        <a:srgbClr val="FFFFFF"/>
      </a:accent3>
      <a:accent4>
        <a:srgbClr val="00E4A8"/>
      </a:accent4>
      <a:accent5>
        <a:srgbClr val="FFCF01"/>
      </a:accent5>
      <a:accent6>
        <a:srgbClr val="FFFFFF"/>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2473</Words>
  <Application>Microsoft Office PowerPoint</Application>
  <PresentationFormat>On-screen Show (4:3)</PresentationFormat>
  <Paragraphs>253</Paragraphs>
  <Slides>54</Slides>
  <Notes>53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54</vt:i4>
      </vt:variant>
    </vt:vector>
  </HeadingPairs>
  <TitlesOfParts>
    <vt:vector size="64" baseType="lpstr">
      <vt:lpstr>Aharoni</vt:lpstr>
      <vt:lpstr>Arial</vt:lpstr>
      <vt:lpstr>Noto Sans Symbols</vt:lpstr>
      <vt:lpstr>Palatino</vt:lpstr>
      <vt:lpstr>Tahoma</vt:lpstr>
      <vt:lpstr>Times</vt:lpstr>
      <vt:lpstr>Times New Roman</vt:lpstr>
      <vt:lpstr>Blends</vt:lpstr>
      <vt:lpstr>Blends</vt:lpstr>
      <vt:lpstr>1_Blends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sumit kumar</cp:lastModifiedBy>
  <cp:revision>3</cp:revision>
  <dcterms:modified xsi:type="dcterms:W3CDTF">2024-05-26T07:01:32Z</dcterms:modified>
</cp:coreProperties>
</file>